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6" r:id="rId1"/>
  </p:sldMasterIdLst>
  <p:notesMasterIdLst>
    <p:notesMasterId r:id="rId51"/>
  </p:notesMasterIdLst>
  <p:sldIdLst>
    <p:sldId id="256" r:id="rId2"/>
    <p:sldId id="279" r:id="rId3"/>
    <p:sldId id="291" r:id="rId4"/>
    <p:sldId id="294" r:id="rId5"/>
    <p:sldId id="295" r:id="rId6"/>
    <p:sldId id="312" r:id="rId7"/>
    <p:sldId id="293" r:id="rId8"/>
    <p:sldId id="311" r:id="rId9"/>
    <p:sldId id="297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3" r:id="rId22"/>
    <p:sldId id="314" r:id="rId23"/>
    <p:sldId id="315" r:id="rId24"/>
    <p:sldId id="316" r:id="rId25"/>
    <p:sldId id="317" r:id="rId26"/>
    <p:sldId id="318" r:id="rId27"/>
    <p:sldId id="292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6" r:id="rId36"/>
    <p:sldId id="327" r:id="rId37"/>
    <p:sldId id="328" r:id="rId38"/>
    <p:sldId id="329" r:id="rId39"/>
    <p:sldId id="330" r:id="rId40"/>
    <p:sldId id="331" r:id="rId41"/>
    <p:sldId id="332" r:id="rId42"/>
    <p:sldId id="282" r:id="rId43"/>
    <p:sldId id="287" r:id="rId44"/>
    <p:sldId id="288" r:id="rId45"/>
    <p:sldId id="289" r:id="rId46"/>
    <p:sldId id="290" r:id="rId47"/>
    <p:sldId id="296" r:id="rId48"/>
    <p:sldId id="298" r:id="rId49"/>
    <p:sldId id="299" r:id="rId50"/>
  </p:sldIdLst>
  <p:sldSz cx="11953875" cy="6858000"/>
  <p:notesSz cx="6858000" cy="9144000"/>
  <p:defaultTextStyle>
    <a:defPPr>
      <a:defRPr lang="it-IT"/>
    </a:defPPr>
    <a:lvl1pPr marL="0" algn="l" defTabSz="10240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2003" algn="l" defTabSz="10240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4005" algn="l" defTabSz="10240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6008" algn="l" defTabSz="10240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8010" algn="l" defTabSz="10240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60013" algn="l" defTabSz="10240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72016" algn="l" defTabSz="10240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84018" algn="l" defTabSz="10240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96021" algn="l" defTabSz="10240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9AF"/>
    <a:srgbClr val="2274AC"/>
    <a:srgbClr val="0E863F"/>
    <a:srgbClr val="A93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tile chiaro 2 - Color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46" y="60"/>
      </p:cViewPr>
      <p:guideLst>
        <p:guide orient="horz" pos="2160"/>
        <p:guide pos="37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66934-93E4-4D06-8161-4F08991E15CE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9775" y="1143000"/>
            <a:ext cx="5378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91E31-E842-4932-83CF-DD837F2E6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3811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104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926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229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66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55054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1563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62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356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662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643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505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236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004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712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91E31-E842-4932-83CF-DD837F2E6EB3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61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64638" y="152399"/>
            <a:ext cx="2590006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9231" y="153923"/>
            <a:ext cx="8766175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64638" y="2052960"/>
            <a:ext cx="2590006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97694" y="2052960"/>
            <a:ext cx="8268097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9231" y="147319"/>
            <a:ext cx="8766175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64637" y="147319"/>
            <a:ext cx="2557123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63869" y="274639"/>
            <a:ext cx="2191544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7694" y="274639"/>
            <a:ext cx="7869634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64638" y="152399"/>
            <a:ext cx="259000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9231" y="153923"/>
            <a:ext cx="8766175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63868" y="2892277"/>
            <a:ext cx="2091929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8078" y="2892277"/>
            <a:ext cx="8268097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7694" y="1719072"/>
            <a:ext cx="5279628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76553" y="1719072"/>
            <a:ext cx="5279628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694" y="1722438"/>
            <a:ext cx="5281704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7694" y="2438400"/>
            <a:ext cx="5281704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2403" y="1722438"/>
            <a:ext cx="5283779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72403" y="2438400"/>
            <a:ext cx="5283779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31" y="150919"/>
            <a:ext cx="11545741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1953875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64638" y="150876"/>
            <a:ext cx="2590006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99231" y="152400"/>
            <a:ext cx="8766175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5" y="304801"/>
            <a:ext cx="767040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59884" y="2130552"/>
            <a:ext cx="2187559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359884" y="457200"/>
            <a:ext cx="2190576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1953875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9164638" y="150876"/>
            <a:ext cx="2590006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231" y="152400"/>
            <a:ext cx="8766175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63869" y="2133600"/>
            <a:ext cx="2191544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363869" y="460248"/>
            <a:ext cx="2191544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9231" y="1634971"/>
            <a:ext cx="11545741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9231" y="152401"/>
            <a:ext cx="11522530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078" y="355847"/>
            <a:ext cx="10956751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078" y="1719071"/>
            <a:ext cx="10991568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4859" y="6356350"/>
            <a:ext cx="278923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84625" y="6356350"/>
            <a:ext cx="438308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128" y="6355080"/>
            <a:ext cx="762107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atlantelavoro.inapp.org/atlante_repertori.ph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-27384"/>
            <a:ext cx="2447521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Raccordo tra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i.p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. e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92D5EAC5-4DA6-4FB5-A094-39A606E19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1" y="4383617"/>
            <a:ext cx="1101025" cy="917591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4D875826-133E-45FB-A7E1-F9EEDD74B5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1" y="5805264"/>
            <a:ext cx="1567674" cy="936104"/>
          </a:xfrm>
          <a:prstGeom prst="rect">
            <a:avLst/>
          </a:prstGeom>
        </p:spPr>
      </p:pic>
      <p:sp>
        <p:nvSpPr>
          <p:cNvPr id="23" name="Sottotitolo 5">
            <a:extLst>
              <a:ext uri="{FF2B5EF4-FFF2-40B4-BE49-F238E27FC236}">
                <a16:creationId xmlns:a16="http://schemas.microsoft.com/office/drawing/2014/main" id="{EEBD3F1B-F5FF-45A5-94CA-93260A20DABD}"/>
              </a:ext>
            </a:extLst>
          </p:cNvPr>
          <p:cNvSpPr txBox="1">
            <a:spLocks/>
          </p:cNvSpPr>
          <p:nvPr/>
        </p:nvSpPr>
        <p:spPr>
          <a:xfrm>
            <a:off x="10647498" y="5344616"/>
            <a:ext cx="1567674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900" dirty="0">
                <a:latin typeface="Arial" panose="020B0604020202020204" pitchFamily="34" charset="0"/>
                <a:cs typeface="Arial" panose="020B0604020202020204" pitchFamily="34" charset="0"/>
              </a:rPr>
              <a:t>INDUSTRIA E ARTIGIANATO</a:t>
            </a:r>
          </a:p>
          <a:p>
            <a:r>
              <a:rPr lang="it-IT" sz="900" dirty="0">
                <a:latin typeface="Arial" panose="020B0604020202020204" pitchFamily="34" charset="0"/>
                <a:cs typeface="Arial" panose="020B0604020202020204" pitchFamily="34" charset="0"/>
              </a:rPr>
              <a:t>PER IL MADE</a:t>
            </a:r>
          </a:p>
          <a:p>
            <a:r>
              <a:rPr lang="it-IT" sz="900" dirty="0">
                <a:latin typeface="Arial" panose="020B0604020202020204" pitchFamily="34" charset="0"/>
                <a:cs typeface="Arial" panose="020B0604020202020204" pitchFamily="34" charset="0"/>
              </a:rPr>
              <a:t>IN ITALY</a:t>
            </a:r>
          </a:p>
        </p:txBody>
      </p:sp>
      <p:sp>
        <p:nvSpPr>
          <p:cNvPr id="24" name="Sottotitolo 5">
            <a:extLst>
              <a:ext uri="{FF2B5EF4-FFF2-40B4-BE49-F238E27FC236}">
                <a16:creationId xmlns:a16="http://schemas.microsoft.com/office/drawing/2014/main" id="{C57EF478-FF2E-4AAE-8ECC-9155B59E65DF}"/>
              </a:ext>
            </a:extLst>
          </p:cNvPr>
          <p:cNvSpPr txBox="1">
            <a:spLocks/>
          </p:cNvSpPr>
          <p:nvPr/>
        </p:nvSpPr>
        <p:spPr>
          <a:xfrm>
            <a:off x="10225911" y="3933056"/>
            <a:ext cx="1567674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PROGETTO FIBRA</a:t>
            </a:r>
          </a:p>
          <a:p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NUOVA ISTRUZIONE PROFESSIONALE</a:t>
            </a:r>
          </a:p>
        </p:txBody>
      </p:sp>
      <p:grpSp>
        <p:nvGrpSpPr>
          <p:cNvPr id="69" name="Gruppo 68">
            <a:extLst>
              <a:ext uri="{FF2B5EF4-FFF2-40B4-BE49-F238E27FC236}">
                <a16:creationId xmlns:a16="http://schemas.microsoft.com/office/drawing/2014/main" id="{9A0BA700-28DE-4EB8-A996-2EB28400ECA8}"/>
              </a:ext>
            </a:extLst>
          </p:cNvPr>
          <p:cNvGrpSpPr/>
          <p:nvPr/>
        </p:nvGrpSpPr>
        <p:grpSpPr>
          <a:xfrm>
            <a:off x="289048" y="332656"/>
            <a:ext cx="8567023" cy="6265784"/>
            <a:chOff x="289048" y="332656"/>
            <a:chExt cx="8567023" cy="6265784"/>
          </a:xfrm>
        </p:grpSpPr>
        <p:sp>
          <p:nvSpPr>
            <p:cNvPr id="11" name="Rettangolo arrotondato 23">
              <a:extLst>
                <a:ext uri="{FF2B5EF4-FFF2-40B4-BE49-F238E27FC236}">
                  <a16:creationId xmlns:a16="http://schemas.microsoft.com/office/drawing/2014/main" id="{7B2DFC3A-5A23-4AEE-94CF-10A6576046C5}"/>
                </a:ext>
              </a:extLst>
            </p:cNvPr>
            <p:cNvSpPr/>
            <p:nvPr/>
          </p:nvSpPr>
          <p:spPr>
            <a:xfrm>
              <a:off x="289048" y="357571"/>
              <a:ext cx="2837730" cy="534961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D.Lgs.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13 aprile 2017, n. 61 </a:t>
              </a:r>
            </a:p>
          </p:txBody>
        </p:sp>
        <p:sp>
          <p:nvSpPr>
            <p:cNvPr id="12" name="Rettangolo arrotondato 24">
              <a:extLst>
                <a:ext uri="{FF2B5EF4-FFF2-40B4-BE49-F238E27FC236}">
                  <a16:creationId xmlns:a16="http://schemas.microsoft.com/office/drawing/2014/main" id="{6F4C9FCD-1E1B-4576-A241-4081D50D22A1}"/>
                </a:ext>
              </a:extLst>
            </p:cNvPr>
            <p:cNvSpPr/>
            <p:nvPr/>
          </p:nvSpPr>
          <p:spPr>
            <a:xfrm>
              <a:off x="3383973" y="332656"/>
              <a:ext cx="5472098" cy="57592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disciplina la revisione dei percorsi dell’istruzione professionale,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raccordo</a:t>
              </a:r>
              <a:r>
                <a:rPr lang="it-IT" altLang="it-IT" sz="14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 quelli dell’istruzione e formazione professionale</a:t>
              </a:r>
            </a:p>
          </p:txBody>
        </p:sp>
        <p:sp>
          <p:nvSpPr>
            <p:cNvPr id="25" name="Rettangolo arrotondato 23">
              <a:extLst>
                <a:ext uri="{FF2B5EF4-FFF2-40B4-BE49-F238E27FC236}">
                  <a16:creationId xmlns:a16="http://schemas.microsoft.com/office/drawing/2014/main" id="{41D553B1-707F-4157-B4D4-3FA31101B0CF}"/>
                </a:ext>
              </a:extLst>
            </p:cNvPr>
            <p:cNvSpPr/>
            <p:nvPr/>
          </p:nvSpPr>
          <p:spPr>
            <a:xfrm>
              <a:off x="620245" y="1828617"/>
              <a:ext cx="2804797" cy="523221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D.I. 24 maggio 2018, n. 92</a:t>
              </a:r>
            </a:p>
          </p:txBody>
        </p:sp>
        <p:sp>
          <p:nvSpPr>
            <p:cNvPr id="26" name="Rettangolo arrotondato 24">
              <a:extLst>
                <a:ext uri="{FF2B5EF4-FFF2-40B4-BE49-F238E27FC236}">
                  <a16:creationId xmlns:a16="http://schemas.microsoft.com/office/drawing/2014/main" id="{FFAC2464-AB60-4851-A542-649B58E6F978}"/>
                </a:ext>
              </a:extLst>
            </p:cNvPr>
            <p:cNvSpPr/>
            <p:nvPr/>
          </p:nvSpPr>
          <p:spPr>
            <a:xfrm>
              <a:off x="3680357" y="1525957"/>
              <a:ext cx="5175714" cy="117788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Allegato 4 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 correlazione di ciascuno degli indirizzi dei percorsi quinquennali dell’I.P. con le qualifiche e i diplomi professionali conseguiti nell’ambito dei percorsi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anche al fine di facilitare il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sistema dei passaggi 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 i sistemi formativi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6FDC2B76-7D5E-46F2-9A83-4CC92A8A6707}"/>
                </a:ext>
              </a:extLst>
            </p:cNvPr>
            <p:cNvSpPr txBox="1"/>
            <p:nvPr/>
          </p:nvSpPr>
          <p:spPr>
            <a:xfrm>
              <a:off x="735210" y="1206686"/>
              <a:ext cx="26401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i="1" dirty="0">
                  <a:solidFill>
                    <a:schemeClr val="bg1"/>
                  </a:solidFill>
                </a:rPr>
                <a:t>art. 3, comma 3, </a:t>
              </a:r>
              <a:r>
                <a:rPr lang="it-IT" sz="1400" i="1" dirty="0" err="1">
                  <a:solidFill>
                    <a:schemeClr val="bg1"/>
                  </a:solidFill>
                </a:rPr>
                <a:t>D.Lgs.</a:t>
              </a:r>
              <a:r>
                <a:rPr lang="it-IT" sz="1400" i="1" dirty="0">
                  <a:solidFill>
                    <a:schemeClr val="bg1"/>
                  </a:solidFill>
                </a:rPr>
                <a:t> 61/17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80FDCF28-1705-41A0-A265-724ECD74FAAB}"/>
                </a:ext>
              </a:extLst>
            </p:cNvPr>
            <p:cNvSpPr txBox="1"/>
            <p:nvPr/>
          </p:nvSpPr>
          <p:spPr>
            <a:xfrm>
              <a:off x="387846" y="2714847"/>
              <a:ext cx="26401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i="1" dirty="0">
                  <a:solidFill>
                    <a:schemeClr val="bg1"/>
                  </a:solidFill>
                </a:rPr>
                <a:t>art. 7, comma 1, </a:t>
              </a:r>
              <a:r>
                <a:rPr lang="it-IT" sz="1400" i="1" dirty="0" err="1">
                  <a:solidFill>
                    <a:schemeClr val="bg1"/>
                  </a:solidFill>
                </a:rPr>
                <a:t>D.Lgs.</a:t>
              </a:r>
              <a:r>
                <a:rPr lang="it-IT" sz="1400" i="1" dirty="0">
                  <a:solidFill>
                    <a:schemeClr val="bg1"/>
                  </a:solidFill>
                </a:rPr>
                <a:t> 61/17</a:t>
              </a:r>
            </a:p>
          </p:txBody>
        </p:sp>
        <p:sp>
          <p:nvSpPr>
            <p:cNvPr id="30" name="Rettangolo arrotondato 23">
              <a:extLst>
                <a:ext uri="{FF2B5EF4-FFF2-40B4-BE49-F238E27FC236}">
                  <a16:creationId xmlns:a16="http://schemas.microsoft.com/office/drawing/2014/main" id="{7341D907-41EA-4EE3-847C-C36271BE0B13}"/>
                </a:ext>
              </a:extLst>
            </p:cNvPr>
            <p:cNvSpPr/>
            <p:nvPr/>
          </p:nvSpPr>
          <p:spPr>
            <a:xfrm>
              <a:off x="596215" y="3287923"/>
              <a:ext cx="2804797" cy="544116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D.I. 17 maggio 2018</a:t>
              </a:r>
            </a:p>
          </p:txBody>
        </p:sp>
        <p:sp>
          <p:nvSpPr>
            <p:cNvPr id="31" name="Rettangolo arrotondato 24">
              <a:extLst>
                <a:ext uri="{FF2B5EF4-FFF2-40B4-BE49-F238E27FC236}">
                  <a16:creationId xmlns:a16="http://schemas.microsoft.com/office/drawing/2014/main" id="{FEADF4E5-67A3-4953-A648-4839BA53CCDC}"/>
                </a:ext>
              </a:extLst>
            </p:cNvPr>
            <p:cNvSpPr/>
            <p:nvPr/>
          </p:nvSpPr>
          <p:spPr>
            <a:xfrm>
              <a:off x="3683998" y="3023497"/>
              <a:ext cx="5172073" cy="85426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Criteri generali per favorire il raccordo 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 il sistema dell’I.P. e il sistema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per la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realizzazione dei percorsi </a:t>
              </a:r>
              <a:r>
                <a:rPr lang="it-IT" altLang="it-IT" sz="14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in via sussidiaria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da parte di istituzioni scolastiche di I.P.</a:t>
              </a:r>
            </a:p>
          </p:txBody>
        </p:sp>
        <p:sp>
          <p:nvSpPr>
            <p:cNvPr id="33" name="Rettangolo arrotondato 23">
              <a:extLst>
                <a:ext uri="{FF2B5EF4-FFF2-40B4-BE49-F238E27FC236}">
                  <a16:creationId xmlns:a16="http://schemas.microsoft.com/office/drawing/2014/main" id="{1C79E22F-1398-431A-AE83-0B5353E5202C}"/>
                </a:ext>
              </a:extLst>
            </p:cNvPr>
            <p:cNvSpPr/>
            <p:nvPr/>
          </p:nvSpPr>
          <p:spPr>
            <a:xfrm>
              <a:off x="1383958" y="4238673"/>
              <a:ext cx="2818773" cy="544117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Accordi Regione-USR</a:t>
              </a:r>
            </a:p>
          </p:txBody>
        </p:sp>
        <p:sp>
          <p:nvSpPr>
            <p:cNvPr id="34" name="Rettangolo arrotondato 24">
              <a:extLst>
                <a:ext uri="{FF2B5EF4-FFF2-40B4-BE49-F238E27FC236}">
                  <a16:creationId xmlns:a16="http://schemas.microsoft.com/office/drawing/2014/main" id="{F37350DD-6D0C-42A8-A056-6157F7D71552}"/>
                </a:ext>
              </a:extLst>
            </p:cNvPr>
            <p:cNvSpPr/>
            <p:nvPr/>
          </p:nvSpPr>
          <p:spPr>
            <a:xfrm>
              <a:off x="4516066" y="4165935"/>
              <a:ext cx="4314600" cy="62419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Modalità realizzative dei percorsi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via sussidiaria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da parte di istituzioni scolastiche di I.P. </a:t>
              </a:r>
            </a:p>
          </p:txBody>
        </p:sp>
        <p:cxnSp>
          <p:nvCxnSpPr>
            <p:cNvPr id="8" name="Connettore 2 7">
              <a:extLst>
                <a:ext uri="{FF2B5EF4-FFF2-40B4-BE49-F238E27FC236}">
                  <a16:creationId xmlns:a16="http://schemas.microsoft.com/office/drawing/2014/main" id="{1FC7E10B-E260-4896-9FDC-38DB31FC2BF1}"/>
                </a:ext>
              </a:extLst>
            </p:cNvPr>
            <p:cNvCxnSpPr>
              <a:cxnSpLocks/>
              <a:stCxn id="11" idx="3"/>
              <a:endCxn id="12" idx="1"/>
            </p:cNvCxnSpPr>
            <p:nvPr/>
          </p:nvCxnSpPr>
          <p:spPr>
            <a:xfrm flipV="1">
              <a:off x="3126778" y="620618"/>
              <a:ext cx="257195" cy="44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E6E8013E-FA54-4BBB-BD78-4DAD1E0000EE}"/>
                </a:ext>
              </a:extLst>
            </p:cNvPr>
            <p:cNvSpPr txBox="1"/>
            <p:nvPr/>
          </p:nvSpPr>
          <p:spPr>
            <a:xfrm>
              <a:off x="289048" y="4916867"/>
              <a:ext cx="26401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i="1" dirty="0">
                  <a:solidFill>
                    <a:schemeClr val="bg1"/>
                  </a:solidFill>
                </a:rPr>
                <a:t>art. 8, comma 2, </a:t>
              </a:r>
              <a:r>
                <a:rPr lang="it-IT" sz="1400" i="1" dirty="0" err="1">
                  <a:solidFill>
                    <a:schemeClr val="bg1"/>
                  </a:solidFill>
                </a:rPr>
                <a:t>D.Lgs.</a:t>
              </a:r>
              <a:r>
                <a:rPr lang="it-IT" sz="1400" i="1" dirty="0">
                  <a:solidFill>
                    <a:schemeClr val="bg1"/>
                  </a:solidFill>
                </a:rPr>
                <a:t> 61/17</a:t>
              </a:r>
            </a:p>
          </p:txBody>
        </p:sp>
        <p:sp>
          <p:nvSpPr>
            <p:cNvPr id="36" name="Rettangolo arrotondato 23">
              <a:extLst>
                <a:ext uri="{FF2B5EF4-FFF2-40B4-BE49-F238E27FC236}">
                  <a16:creationId xmlns:a16="http://schemas.microsoft.com/office/drawing/2014/main" id="{9D64E5D7-CFE7-4D15-B112-FF34212CE042}"/>
                </a:ext>
              </a:extLst>
            </p:cNvPr>
            <p:cNvSpPr/>
            <p:nvPr/>
          </p:nvSpPr>
          <p:spPr>
            <a:xfrm>
              <a:off x="596215" y="5375631"/>
              <a:ext cx="2961928" cy="544116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D.M. 22 maggio 2018, n. 427</a:t>
              </a:r>
            </a:p>
          </p:txBody>
        </p:sp>
        <p:sp>
          <p:nvSpPr>
            <p:cNvPr id="37" name="Rettangolo arrotondato 24">
              <a:extLst>
                <a:ext uri="{FF2B5EF4-FFF2-40B4-BE49-F238E27FC236}">
                  <a16:creationId xmlns:a16="http://schemas.microsoft.com/office/drawing/2014/main" id="{28A75891-51A4-429F-A8E1-FA911047EB82}"/>
                </a:ext>
              </a:extLst>
            </p:cNvPr>
            <p:cNvSpPr/>
            <p:nvPr/>
          </p:nvSpPr>
          <p:spPr>
            <a:xfrm>
              <a:off x="3733313" y="5301208"/>
              <a:ext cx="5042057" cy="57545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Recepimento Accordo in sede di Conferenza Stato-Regioni 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 10 maggio 2018</a:t>
              </a:r>
            </a:p>
          </p:txBody>
        </p:sp>
        <p:sp>
          <p:nvSpPr>
            <p:cNvPr id="38" name="Rettangolo arrotondato 23">
              <a:extLst>
                <a:ext uri="{FF2B5EF4-FFF2-40B4-BE49-F238E27FC236}">
                  <a16:creationId xmlns:a16="http://schemas.microsoft.com/office/drawing/2014/main" id="{5879BEF9-5401-4E39-8F6C-4C8386872E43}"/>
                </a:ext>
              </a:extLst>
            </p:cNvPr>
            <p:cNvSpPr/>
            <p:nvPr/>
          </p:nvSpPr>
          <p:spPr>
            <a:xfrm>
              <a:off x="1404724" y="6054323"/>
              <a:ext cx="2818773" cy="544117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Accordo Stato-Regioni</a:t>
              </a:r>
            </a:p>
          </p:txBody>
        </p:sp>
        <p:sp>
          <p:nvSpPr>
            <p:cNvPr id="39" name="Rettangolo arrotondato 24">
              <a:extLst>
                <a:ext uri="{FF2B5EF4-FFF2-40B4-BE49-F238E27FC236}">
                  <a16:creationId xmlns:a16="http://schemas.microsoft.com/office/drawing/2014/main" id="{4983255D-7DDF-4746-B12E-113BB0D5495F}"/>
                </a:ext>
              </a:extLst>
            </p:cNvPr>
            <p:cNvSpPr/>
            <p:nvPr/>
          </p:nvSpPr>
          <p:spPr>
            <a:xfrm>
              <a:off x="4460132" y="6069093"/>
              <a:ext cx="4314600" cy="514575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Definizione delle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fasi dei passaggi 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 i percorsi di I.P. e i percorsi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1" name="Connettore diritto 40">
              <a:extLst>
                <a:ext uri="{FF2B5EF4-FFF2-40B4-BE49-F238E27FC236}">
                  <a16:creationId xmlns:a16="http://schemas.microsoft.com/office/drawing/2014/main" id="{3650532B-8F9A-4061-91A8-26ADBF672220}"/>
                </a:ext>
              </a:extLst>
            </p:cNvPr>
            <p:cNvCxnSpPr>
              <a:cxnSpLocks/>
            </p:cNvCxnSpPr>
            <p:nvPr/>
          </p:nvCxnSpPr>
          <p:spPr>
            <a:xfrm>
              <a:off x="432321" y="892532"/>
              <a:ext cx="0" cy="26674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2 42">
              <a:extLst>
                <a:ext uri="{FF2B5EF4-FFF2-40B4-BE49-F238E27FC236}">
                  <a16:creationId xmlns:a16="http://schemas.microsoft.com/office/drawing/2014/main" id="{462AEE04-D258-4A12-8B9A-8C2117DE0E02}"/>
                </a:ext>
              </a:extLst>
            </p:cNvPr>
            <p:cNvCxnSpPr/>
            <p:nvPr/>
          </p:nvCxnSpPr>
          <p:spPr>
            <a:xfrm>
              <a:off x="793548" y="898956"/>
              <a:ext cx="0" cy="9594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2 44">
              <a:extLst>
                <a:ext uri="{FF2B5EF4-FFF2-40B4-BE49-F238E27FC236}">
                  <a16:creationId xmlns:a16="http://schemas.microsoft.com/office/drawing/2014/main" id="{BE80DDB6-F2BF-41B0-A98C-24037397CFAA}"/>
                </a:ext>
              </a:extLst>
            </p:cNvPr>
            <p:cNvCxnSpPr>
              <a:cxnSpLocks/>
            </p:cNvCxnSpPr>
            <p:nvPr/>
          </p:nvCxnSpPr>
          <p:spPr>
            <a:xfrm>
              <a:off x="3404600" y="2089482"/>
              <a:ext cx="253189" cy="65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2 48">
              <a:extLst>
                <a:ext uri="{FF2B5EF4-FFF2-40B4-BE49-F238E27FC236}">
                  <a16:creationId xmlns:a16="http://schemas.microsoft.com/office/drawing/2014/main" id="{0B7C987E-EBA9-4A38-90A0-8796C74333EF}"/>
                </a:ext>
              </a:extLst>
            </p:cNvPr>
            <p:cNvCxnSpPr>
              <a:endCxn id="30" idx="1"/>
            </p:cNvCxnSpPr>
            <p:nvPr/>
          </p:nvCxnSpPr>
          <p:spPr>
            <a:xfrm>
              <a:off x="432321" y="3559981"/>
              <a:ext cx="16389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2 49">
              <a:extLst>
                <a:ext uri="{FF2B5EF4-FFF2-40B4-BE49-F238E27FC236}">
                  <a16:creationId xmlns:a16="http://schemas.microsoft.com/office/drawing/2014/main" id="{4AA1BAC6-812F-42A7-9076-91A3CB23273A}"/>
                </a:ext>
              </a:extLst>
            </p:cNvPr>
            <p:cNvCxnSpPr>
              <a:cxnSpLocks/>
            </p:cNvCxnSpPr>
            <p:nvPr/>
          </p:nvCxnSpPr>
          <p:spPr>
            <a:xfrm>
              <a:off x="3401012" y="3537336"/>
              <a:ext cx="253189" cy="65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2 50">
              <a:extLst>
                <a:ext uri="{FF2B5EF4-FFF2-40B4-BE49-F238E27FC236}">
                  <a16:creationId xmlns:a16="http://schemas.microsoft.com/office/drawing/2014/main" id="{BA7F0A21-01D5-4416-8D3E-B119A43AD2FD}"/>
                </a:ext>
              </a:extLst>
            </p:cNvPr>
            <p:cNvCxnSpPr>
              <a:cxnSpLocks/>
            </p:cNvCxnSpPr>
            <p:nvPr/>
          </p:nvCxnSpPr>
          <p:spPr>
            <a:xfrm>
              <a:off x="4227425" y="4507476"/>
              <a:ext cx="253189" cy="65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ttore 2 51">
              <a:extLst>
                <a:ext uri="{FF2B5EF4-FFF2-40B4-BE49-F238E27FC236}">
                  <a16:creationId xmlns:a16="http://schemas.microsoft.com/office/drawing/2014/main" id="{6E7B300E-DA50-4880-83C0-8024A1C93346}"/>
                </a:ext>
              </a:extLst>
            </p:cNvPr>
            <p:cNvCxnSpPr>
              <a:cxnSpLocks/>
            </p:cNvCxnSpPr>
            <p:nvPr/>
          </p:nvCxnSpPr>
          <p:spPr>
            <a:xfrm>
              <a:off x="3553762" y="5647689"/>
              <a:ext cx="253189" cy="65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2 52">
              <a:extLst>
                <a:ext uri="{FF2B5EF4-FFF2-40B4-BE49-F238E27FC236}">
                  <a16:creationId xmlns:a16="http://schemas.microsoft.com/office/drawing/2014/main" id="{9417532F-A319-417A-B119-A2FEE3F7C7AC}"/>
                </a:ext>
              </a:extLst>
            </p:cNvPr>
            <p:cNvCxnSpPr>
              <a:cxnSpLocks/>
            </p:cNvCxnSpPr>
            <p:nvPr/>
          </p:nvCxnSpPr>
          <p:spPr>
            <a:xfrm>
              <a:off x="4253010" y="6326380"/>
              <a:ext cx="253189" cy="65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diritto 54">
              <a:extLst>
                <a:ext uri="{FF2B5EF4-FFF2-40B4-BE49-F238E27FC236}">
                  <a16:creationId xmlns:a16="http://schemas.microsoft.com/office/drawing/2014/main" id="{2A3B7FFF-E111-4B67-A1E8-FAAB384646D8}"/>
                </a:ext>
              </a:extLst>
            </p:cNvPr>
            <p:cNvCxnSpPr/>
            <p:nvPr/>
          </p:nvCxnSpPr>
          <p:spPr>
            <a:xfrm>
              <a:off x="1080393" y="3832039"/>
              <a:ext cx="0" cy="7490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2 56">
              <a:extLst>
                <a:ext uri="{FF2B5EF4-FFF2-40B4-BE49-F238E27FC236}">
                  <a16:creationId xmlns:a16="http://schemas.microsoft.com/office/drawing/2014/main" id="{93D3EA7C-ACB5-436B-B8F7-D0181FFEBD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393" y="4577874"/>
              <a:ext cx="303565" cy="32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8F689E14-046F-4A38-9592-DE1F359967CD}"/>
                </a:ext>
              </a:extLst>
            </p:cNvPr>
            <p:cNvCxnSpPr>
              <a:cxnSpLocks/>
            </p:cNvCxnSpPr>
            <p:nvPr/>
          </p:nvCxnSpPr>
          <p:spPr>
            <a:xfrm>
              <a:off x="360313" y="892532"/>
              <a:ext cx="0" cy="4755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2 60">
              <a:extLst>
                <a:ext uri="{FF2B5EF4-FFF2-40B4-BE49-F238E27FC236}">
                  <a16:creationId xmlns:a16="http://schemas.microsoft.com/office/drawing/2014/main" id="{80BCFF5F-5AD4-48AA-9E8B-8B121282DDC1}"/>
                </a:ext>
              </a:extLst>
            </p:cNvPr>
            <p:cNvCxnSpPr>
              <a:cxnSpLocks/>
            </p:cNvCxnSpPr>
            <p:nvPr/>
          </p:nvCxnSpPr>
          <p:spPr>
            <a:xfrm>
              <a:off x="360313" y="5647689"/>
              <a:ext cx="15395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ttore diritto 62">
              <a:extLst>
                <a:ext uri="{FF2B5EF4-FFF2-40B4-BE49-F238E27FC236}">
                  <a16:creationId xmlns:a16="http://schemas.microsoft.com/office/drawing/2014/main" id="{D00AB849-9E19-40D1-A336-CC4F4A022E0F}"/>
                </a:ext>
              </a:extLst>
            </p:cNvPr>
            <p:cNvCxnSpPr/>
            <p:nvPr/>
          </p:nvCxnSpPr>
          <p:spPr>
            <a:xfrm>
              <a:off x="1080393" y="5919747"/>
              <a:ext cx="0" cy="4131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2 64">
              <a:extLst>
                <a:ext uri="{FF2B5EF4-FFF2-40B4-BE49-F238E27FC236}">
                  <a16:creationId xmlns:a16="http://schemas.microsoft.com/office/drawing/2014/main" id="{BB8627FC-FEA1-497D-B78A-8CFC8790A843}"/>
                </a:ext>
              </a:extLst>
            </p:cNvPr>
            <p:cNvCxnSpPr>
              <a:endCxn id="38" idx="1"/>
            </p:cNvCxnSpPr>
            <p:nvPr/>
          </p:nvCxnSpPr>
          <p:spPr>
            <a:xfrm flipV="1">
              <a:off x="1080393" y="6326382"/>
              <a:ext cx="324331" cy="65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0137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7" y="-151667"/>
            <a:ext cx="237626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Accordi regionali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68544" y="2514600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4, D.I. 17 maggio 2018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4F6DB64B-09BB-4A7E-AE99-BA2292E3A071}"/>
              </a:ext>
            </a:extLst>
          </p:cNvPr>
          <p:cNvGrpSpPr/>
          <p:nvPr/>
        </p:nvGrpSpPr>
        <p:grpSpPr>
          <a:xfrm>
            <a:off x="358451" y="415275"/>
            <a:ext cx="8941631" cy="6192447"/>
            <a:chOff x="358451" y="415275"/>
            <a:chExt cx="8941631" cy="6192447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2016497" y="415275"/>
              <a:ext cx="1873280" cy="66774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REGIONE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2376234" y="1413404"/>
              <a:ext cx="4255758" cy="748679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stipulano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accordi a livello territoriale</a:t>
              </a:r>
            </a:p>
          </p:txBody>
        </p:sp>
        <p:sp>
          <p:nvSpPr>
            <p:cNvPr id="48" name="Rettangolo arrotondato 14">
              <a:extLst>
                <a:ext uri="{FF2B5EF4-FFF2-40B4-BE49-F238E27FC236}">
                  <a16:creationId xmlns:a16="http://schemas.microsoft.com/office/drawing/2014/main" id="{E10A5290-1712-4B81-B409-38CA168DE718}"/>
                </a:ext>
              </a:extLst>
            </p:cNvPr>
            <p:cNvSpPr/>
            <p:nvPr/>
          </p:nvSpPr>
          <p:spPr>
            <a:xfrm>
              <a:off x="4591932" y="2276136"/>
              <a:ext cx="4227591" cy="99929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rispetto dell’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autonomia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delle istituzioni scolastiche di I.P. e dell’esercizio delle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competenze esclusive 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delle regioni e province autonome in materia</a:t>
              </a:r>
            </a:p>
          </p:txBody>
        </p:sp>
        <p:sp>
          <p:nvSpPr>
            <p:cNvPr id="25" name="Rettangolo arrotondato 24">
              <a:extLst>
                <a:ext uri="{FF2B5EF4-FFF2-40B4-BE49-F238E27FC236}">
                  <a16:creationId xmlns:a16="http://schemas.microsoft.com/office/drawing/2014/main" id="{BED01D7C-8D31-46DD-AB32-3063778DDDC3}"/>
                </a:ext>
              </a:extLst>
            </p:cNvPr>
            <p:cNvSpPr/>
            <p:nvPr/>
          </p:nvSpPr>
          <p:spPr>
            <a:xfrm>
              <a:off x="792361" y="2490234"/>
              <a:ext cx="3486618" cy="67757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favorire il raccordo tra il sistema dell’I.P. e il sistema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ttangolo arrotondato 24">
              <a:extLst>
                <a:ext uri="{FF2B5EF4-FFF2-40B4-BE49-F238E27FC236}">
                  <a16:creationId xmlns:a16="http://schemas.microsoft.com/office/drawing/2014/main" id="{DA046233-B240-4E7F-AC9E-0CFCA9EE5FEF}"/>
                </a:ext>
              </a:extLst>
            </p:cNvPr>
            <p:cNvSpPr/>
            <p:nvPr/>
          </p:nvSpPr>
          <p:spPr>
            <a:xfrm>
              <a:off x="792361" y="3284984"/>
              <a:ext cx="3486618" cy="99929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definire le modalità realizzative dei percorsi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offerti in via sussidiaria dalle istituzioni scolastiche di I.P.</a:t>
              </a:r>
            </a:p>
          </p:txBody>
        </p:sp>
        <p:sp>
          <p:nvSpPr>
            <p:cNvPr id="33" name="Rettangolo arrotondato 24">
              <a:extLst>
                <a:ext uri="{FF2B5EF4-FFF2-40B4-BE49-F238E27FC236}">
                  <a16:creationId xmlns:a16="http://schemas.microsoft.com/office/drawing/2014/main" id="{4B7054B2-1D11-4F7D-9C04-E5E6CF0618A7}"/>
                </a:ext>
              </a:extLst>
            </p:cNvPr>
            <p:cNvSpPr/>
            <p:nvPr/>
          </p:nvSpPr>
          <p:spPr>
            <a:xfrm>
              <a:off x="4988887" y="417513"/>
              <a:ext cx="1873280" cy="66774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USR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ttangolo arrotondato 24">
              <a:extLst>
                <a:ext uri="{FF2B5EF4-FFF2-40B4-BE49-F238E27FC236}">
                  <a16:creationId xmlns:a16="http://schemas.microsoft.com/office/drawing/2014/main" id="{2C316C65-03EB-4B65-9372-E00CAD42EC7D}"/>
                </a:ext>
              </a:extLst>
            </p:cNvPr>
            <p:cNvSpPr/>
            <p:nvPr/>
          </p:nvSpPr>
          <p:spPr>
            <a:xfrm>
              <a:off x="792361" y="4437112"/>
              <a:ext cx="3486618" cy="84466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definire le modalità organizzative dei raccordi tra il sistema di istruzione  degli adulti e il sistema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ttangolo arrotondato 24">
              <a:extLst>
                <a:ext uri="{FF2B5EF4-FFF2-40B4-BE49-F238E27FC236}">
                  <a16:creationId xmlns:a16="http://schemas.microsoft.com/office/drawing/2014/main" id="{63844E31-8B3A-4278-A105-E28433DD4E97}"/>
                </a:ext>
              </a:extLst>
            </p:cNvPr>
            <p:cNvSpPr/>
            <p:nvPr/>
          </p:nvSpPr>
          <p:spPr>
            <a:xfrm>
              <a:off x="790500" y="5444596"/>
              <a:ext cx="3486618" cy="115275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definire i criteri per il riconoscimento dei crediti al fine di poter sostenere l’esame di qualifica e di diploma professionale e le modalità di accesso all’esame</a:t>
              </a:r>
            </a:p>
          </p:txBody>
        </p:sp>
        <p:cxnSp>
          <p:nvCxnSpPr>
            <p:cNvPr id="3" name="Connettore diritto 2">
              <a:extLst>
                <a:ext uri="{FF2B5EF4-FFF2-40B4-BE49-F238E27FC236}">
                  <a16:creationId xmlns:a16="http://schemas.microsoft.com/office/drawing/2014/main" id="{73817D13-5932-4E78-8395-F6CDD3E552B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0314" y="1787743"/>
              <a:ext cx="2015920" cy="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C292908A-6585-452C-933B-A204B2F33165}"/>
                </a:ext>
              </a:extLst>
            </p:cNvPr>
            <p:cNvCxnSpPr/>
            <p:nvPr/>
          </p:nvCxnSpPr>
          <p:spPr>
            <a:xfrm>
              <a:off x="360314" y="1787743"/>
              <a:ext cx="0" cy="42332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2 12">
              <a:extLst>
                <a:ext uri="{FF2B5EF4-FFF2-40B4-BE49-F238E27FC236}">
                  <a16:creationId xmlns:a16="http://schemas.microsoft.com/office/drawing/2014/main" id="{91A2C8B9-D7BD-40FB-8CBE-5E5E44EA0FF3}"/>
                </a:ext>
              </a:extLst>
            </p:cNvPr>
            <p:cNvCxnSpPr>
              <a:endCxn id="25" idx="1"/>
            </p:cNvCxnSpPr>
            <p:nvPr/>
          </p:nvCxnSpPr>
          <p:spPr>
            <a:xfrm>
              <a:off x="360314" y="2829019"/>
              <a:ext cx="432047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2 48">
              <a:extLst>
                <a:ext uri="{FF2B5EF4-FFF2-40B4-BE49-F238E27FC236}">
                  <a16:creationId xmlns:a16="http://schemas.microsoft.com/office/drawing/2014/main" id="{688892F5-D57A-4610-9B97-98F4721580BD}"/>
                </a:ext>
              </a:extLst>
            </p:cNvPr>
            <p:cNvCxnSpPr/>
            <p:nvPr/>
          </p:nvCxnSpPr>
          <p:spPr>
            <a:xfrm>
              <a:off x="358451" y="3853766"/>
              <a:ext cx="432047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2 50">
              <a:extLst>
                <a:ext uri="{FF2B5EF4-FFF2-40B4-BE49-F238E27FC236}">
                  <a16:creationId xmlns:a16="http://schemas.microsoft.com/office/drawing/2014/main" id="{E172443C-4595-4CB1-8AE3-E48AFB61D8F2}"/>
                </a:ext>
              </a:extLst>
            </p:cNvPr>
            <p:cNvCxnSpPr/>
            <p:nvPr/>
          </p:nvCxnSpPr>
          <p:spPr>
            <a:xfrm>
              <a:off x="358452" y="4868217"/>
              <a:ext cx="432047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2 52">
              <a:extLst>
                <a:ext uri="{FF2B5EF4-FFF2-40B4-BE49-F238E27FC236}">
                  <a16:creationId xmlns:a16="http://schemas.microsoft.com/office/drawing/2014/main" id="{5CC0D2D1-AFD1-4031-9B89-7650C88B7B4C}"/>
                </a:ext>
              </a:extLst>
            </p:cNvPr>
            <p:cNvCxnSpPr/>
            <p:nvPr/>
          </p:nvCxnSpPr>
          <p:spPr>
            <a:xfrm>
              <a:off x="358453" y="6020973"/>
              <a:ext cx="432047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sellaDiTesto 53">
              <a:extLst>
                <a:ext uri="{FF2B5EF4-FFF2-40B4-BE49-F238E27FC236}">
                  <a16:creationId xmlns:a16="http://schemas.microsoft.com/office/drawing/2014/main" id="{123158E5-1CBC-4183-B879-FEE67A50284E}"/>
                </a:ext>
              </a:extLst>
            </p:cNvPr>
            <p:cNvSpPr txBox="1"/>
            <p:nvPr/>
          </p:nvSpPr>
          <p:spPr>
            <a:xfrm>
              <a:off x="790498" y="1446023"/>
              <a:ext cx="1417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al fine di</a:t>
              </a:r>
            </a:p>
          </p:txBody>
        </p: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F9F00843-E209-45FF-9033-D45EBFF8B18A}"/>
                </a:ext>
              </a:extLst>
            </p:cNvPr>
            <p:cNvCxnSpPr>
              <a:stCxn id="45" idx="3"/>
            </p:cNvCxnSpPr>
            <p:nvPr/>
          </p:nvCxnSpPr>
          <p:spPr>
            <a:xfrm flipV="1">
              <a:off x="6631992" y="1784577"/>
              <a:ext cx="785105" cy="31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2 19">
              <a:extLst>
                <a:ext uri="{FF2B5EF4-FFF2-40B4-BE49-F238E27FC236}">
                  <a16:creationId xmlns:a16="http://schemas.microsoft.com/office/drawing/2014/main" id="{02426733-7D39-4821-BC19-F3AABE24D807}"/>
                </a:ext>
              </a:extLst>
            </p:cNvPr>
            <p:cNvCxnSpPr>
              <a:cxnSpLocks/>
            </p:cNvCxnSpPr>
            <p:nvPr/>
          </p:nvCxnSpPr>
          <p:spPr>
            <a:xfrm>
              <a:off x="7406452" y="1784577"/>
              <a:ext cx="0" cy="5128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CasellaDiTesto 55">
              <a:extLst>
                <a:ext uri="{FF2B5EF4-FFF2-40B4-BE49-F238E27FC236}">
                  <a16:creationId xmlns:a16="http://schemas.microsoft.com/office/drawing/2014/main" id="{9DA8BA41-4DF4-4AD8-A9CD-7B869C371197}"/>
                </a:ext>
              </a:extLst>
            </p:cNvPr>
            <p:cNvSpPr txBox="1"/>
            <p:nvPr/>
          </p:nvSpPr>
          <p:spPr>
            <a:xfrm>
              <a:off x="6246493" y="3311351"/>
              <a:ext cx="30535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sulla base di criteri generali</a:t>
              </a:r>
            </a:p>
          </p:txBody>
        </p:sp>
        <p:sp>
          <p:nvSpPr>
            <p:cNvPr id="58" name="Rettangolo arrotondato 14">
              <a:extLst>
                <a:ext uri="{FF2B5EF4-FFF2-40B4-BE49-F238E27FC236}">
                  <a16:creationId xmlns:a16="http://schemas.microsoft.com/office/drawing/2014/main" id="{0CC42B1F-535D-4CDD-B41B-0EE53FA57CD6}"/>
                </a:ext>
              </a:extLst>
            </p:cNvPr>
            <p:cNvSpPr/>
            <p:nvPr/>
          </p:nvSpPr>
          <p:spPr>
            <a:xfrm>
              <a:off x="4581799" y="3733779"/>
              <a:ext cx="4289451" cy="53315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salvaguardare l’identità dei percorsi di I.P. e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ttangolo arrotondato 14">
              <a:extLst>
                <a:ext uri="{FF2B5EF4-FFF2-40B4-BE49-F238E27FC236}">
                  <a16:creationId xmlns:a16="http://schemas.microsoft.com/office/drawing/2014/main" id="{FB5E005C-C22F-421E-A03E-AA5CC922D813}"/>
                </a:ext>
              </a:extLst>
            </p:cNvPr>
            <p:cNvSpPr/>
            <p:nvPr/>
          </p:nvSpPr>
          <p:spPr>
            <a:xfrm>
              <a:off x="4591283" y="4350803"/>
              <a:ext cx="4289451" cy="84466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soddisfare la richiesta degli studenti dell’I.P. di poter accedere agli esami di qualifica e/o diploma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ttangolo arrotondato 14">
              <a:extLst>
                <a:ext uri="{FF2B5EF4-FFF2-40B4-BE49-F238E27FC236}">
                  <a16:creationId xmlns:a16="http://schemas.microsoft.com/office/drawing/2014/main" id="{C04AE79D-6A6D-4474-AE6E-7FC1635A46E8}"/>
                </a:ext>
              </a:extLst>
            </p:cNvPr>
            <p:cNvSpPr/>
            <p:nvPr/>
          </p:nvSpPr>
          <p:spPr>
            <a:xfrm>
              <a:off x="4624976" y="5297732"/>
              <a:ext cx="4255758" cy="58477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assicurare agli studenti la possibilità dei passaggi tra i percorsi dei sistemi di I.P. e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ttangolo arrotondato 14">
              <a:extLst>
                <a:ext uri="{FF2B5EF4-FFF2-40B4-BE49-F238E27FC236}">
                  <a16:creationId xmlns:a16="http://schemas.microsoft.com/office/drawing/2014/main" id="{402623CC-01F2-48CB-905B-8A4767B4D521}"/>
                </a:ext>
              </a:extLst>
            </p:cNvPr>
            <p:cNvSpPr/>
            <p:nvPr/>
          </p:nvSpPr>
          <p:spPr>
            <a:xfrm>
              <a:off x="4624976" y="6022947"/>
              <a:ext cx="4255758" cy="58477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ampliare e differenziare i percorsi attraverso l’offerta sussidiaria delle istituzioni scolastiche di I.P.</a:t>
              </a:r>
            </a:p>
          </p:txBody>
        </p:sp>
        <p:sp>
          <p:nvSpPr>
            <p:cNvPr id="66" name="Freccia a destra con strisce 15">
              <a:extLst>
                <a:ext uri="{FF2B5EF4-FFF2-40B4-BE49-F238E27FC236}">
                  <a16:creationId xmlns:a16="http://schemas.microsoft.com/office/drawing/2014/main" id="{3E042B82-08E0-42EC-8762-3233A5A49422}"/>
                </a:ext>
              </a:extLst>
            </p:cNvPr>
            <p:cNvSpPr/>
            <p:nvPr/>
          </p:nvSpPr>
          <p:spPr>
            <a:xfrm rot="5400000">
              <a:off x="5677460" y="3097055"/>
              <a:ext cx="281400" cy="832630"/>
            </a:xfrm>
            <a:prstGeom prst="striped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8" name="Connettore diritto 27">
              <a:extLst>
                <a:ext uri="{FF2B5EF4-FFF2-40B4-BE49-F238E27FC236}">
                  <a16:creationId xmlns:a16="http://schemas.microsoft.com/office/drawing/2014/main" id="{1AC453C3-FEC0-4C98-B08C-802B8483687F}"/>
                </a:ext>
              </a:extLst>
            </p:cNvPr>
            <p:cNvCxnSpPr>
              <a:cxnSpLocks/>
              <a:stCxn id="41" idx="3"/>
              <a:endCxn id="33" idx="1"/>
            </p:cNvCxnSpPr>
            <p:nvPr/>
          </p:nvCxnSpPr>
          <p:spPr>
            <a:xfrm>
              <a:off x="3889777" y="749145"/>
              <a:ext cx="1099110" cy="2238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>
              <a:extLst>
                <a:ext uri="{FF2B5EF4-FFF2-40B4-BE49-F238E27FC236}">
                  <a16:creationId xmlns:a16="http://schemas.microsoft.com/office/drawing/2014/main" id="{E21E007A-A353-4237-8C7A-9967D51D6725}"/>
                </a:ext>
              </a:extLst>
            </p:cNvPr>
            <p:cNvCxnSpPr>
              <a:cxnSpLocks/>
            </p:cNvCxnSpPr>
            <p:nvPr/>
          </p:nvCxnSpPr>
          <p:spPr>
            <a:xfrm>
              <a:off x="4469919" y="762733"/>
              <a:ext cx="0" cy="6506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00230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76" y="601926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Program-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mazione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dell’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offer-ta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sussidiaria di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83554" y="3167805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7, comma 1, D.I. 17 maggio 2018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C00ABAB9-DF01-4660-8247-F509C1972CA8}"/>
              </a:ext>
            </a:extLst>
          </p:cNvPr>
          <p:cNvGrpSpPr/>
          <p:nvPr/>
        </p:nvGrpSpPr>
        <p:grpSpPr>
          <a:xfrm>
            <a:off x="785208" y="528198"/>
            <a:ext cx="7797893" cy="5637106"/>
            <a:chOff x="785208" y="528198"/>
            <a:chExt cx="7797893" cy="5637106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2283535" y="528198"/>
              <a:ext cx="4615495" cy="66774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REGIONI E PROVINCE AUTONOME DI TRENTO E BOLZANO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2014095" y="1597429"/>
              <a:ext cx="5154374" cy="748679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assicurano nell’ambito delle rispettive modalità di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programmazione dell’offerta sussidiaria di </a:t>
              </a: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Rettangolo arrotondato 14">
              <a:extLst>
                <a:ext uri="{FF2B5EF4-FFF2-40B4-BE49-F238E27FC236}">
                  <a16:creationId xmlns:a16="http://schemas.microsoft.com/office/drawing/2014/main" id="{0CC42B1F-535D-4CDD-B41B-0EE53FA57CD6}"/>
                </a:ext>
              </a:extLst>
            </p:cNvPr>
            <p:cNvSpPr/>
            <p:nvPr/>
          </p:nvSpPr>
          <p:spPr>
            <a:xfrm>
              <a:off x="1440433" y="2747599"/>
              <a:ext cx="7128792" cy="62209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un’offerta sussidiaria di percorsi e interventi finalizzati all’integrazione, ampliamento e differenziazione dei percorsi in rapporto alle esigenze e specificità territoriali</a:t>
              </a:r>
            </a:p>
          </p:txBody>
        </p:sp>
        <p:sp>
          <p:nvSpPr>
            <p:cNvPr id="30" name="Rettangolo arrotondato 14">
              <a:extLst>
                <a:ext uri="{FF2B5EF4-FFF2-40B4-BE49-F238E27FC236}">
                  <a16:creationId xmlns:a16="http://schemas.microsoft.com/office/drawing/2014/main" id="{875912BD-B343-4174-A1F8-B12751B3A99E}"/>
                </a:ext>
              </a:extLst>
            </p:cNvPr>
            <p:cNvSpPr/>
            <p:nvPr/>
          </p:nvSpPr>
          <p:spPr>
            <a:xfrm>
              <a:off x="1416403" y="3620221"/>
              <a:ext cx="7128792" cy="62209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il rispetto dei livelli essenziali dei percorsi di cui al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D.Lgs.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226/2005, degli standard minimi formativi delle qualifiche e dei diplomi professionali</a:t>
              </a:r>
            </a:p>
          </p:txBody>
        </p:sp>
        <p:sp>
          <p:nvSpPr>
            <p:cNvPr id="32" name="Rettangolo arrotondato 14">
              <a:extLst>
                <a:ext uri="{FF2B5EF4-FFF2-40B4-BE49-F238E27FC236}">
                  <a16:creationId xmlns:a16="http://schemas.microsoft.com/office/drawing/2014/main" id="{1A0DFCB9-9F75-4A93-8048-D3D23E88F735}"/>
                </a:ext>
              </a:extLst>
            </p:cNvPr>
            <p:cNvSpPr/>
            <p:nvPr/>
          </p:nvSpPr>
          <p:spPr>
            <a:xfrm>
              <a:off x="1416403" y="4492842"/>
              <a:ext cx="7128792" cy="79984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definizione della natura e dell’articolazione dell’offerta, le modalità didattiche, fra cui l’alternanza scuola-lavoro e l’apprendistato, la specifica disciplina degli esami di qualifica e diploma dei percorsi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ttangolo arrotondato 14">
              <a:extLst>
                <a:ext uri="{FF2B5EF4-FFF2-40B4-BE49-F238E27FC236}">
                  <a16:creationId xmlns:a16="http://schemas.microsoft.com/office/drawing/2014/main" id="{3262EB37-609A-431D-AE30-89499C09490D}"/>
                </a:ext>
              </a:extLst>
            </p:cNvPr>
            <p:cNvSpPr/>
            <p:nvPr/>
          </p:nvSpPr>
          <p:spPr>
            <a:xfrm>
              <a:off x="1454309" y="5543210"/>
              <a:ext cx="7128792" cy="62209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l’accreditamento come requisito da parte delle istituzioni scolastiche per l’erogazione dell’offerta sussidiaria</a:t>
              </a:r>
            </a:p>
          </p:txBody>
        </p:sp>
        <p:cxnSp>
          <p:nvCxnSpPr>
            <p:cNvPr id="4" name="Connettore 2 3">
              <a:extLst>
                <a:ext uri="{FF2B5EF4-FFF2-40B4-BE49-F238E27FC236}">
                  <a16:creationId xmlns:a16="http://schemas.microsoft.com/office/drawing/2014/main" id="{C081E70C-4C90-4BD6-98A8-C68DF8984CC2}"/>
                </a:ext>
              </a:extLst>
            </p:cNvPr>
            <p:cNvCxnSpPr>
              <a:cxnSpLocks/>
              <a:stCxn id="41" idx="2"/>
              <a:endCxn id="45" idx="0"/>
            </p:cNvCxnSpPr>
            <p:nvPr/>
          </p:nvCxnSpPr>
          <p:spPr>
            <a:xfrm flipH="1">
              <a:off x="4591282" y="1195938"/>
              <a:ext cx="1" cy="4014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3A8A1DCA-81A2-4CC8-9EB1-DA545B18E64A}"/>
                </a:ext>
              </a:extLst>
            </p:cNvPr>
            <p:cNvCxnSpPr>
              <a:stCxn id="45" idx="1"/>
            </p:cNvCxnSpPr>
            <p:nvPr/>
          </p:nvCxnSpPr>
          <p:spPr>
            <a:xfrm flipH="1" flipV="1">
              <a:off x="792361" y="1971768"/>
              <a:ext cx="1221734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681E5AA8-2152-4353-9C64-5F0125753E6E}"/>
                </a:ext>
              </a:extLst>
            </p:cNvPr>
            <p:cNvCxnSpPr/>
            <p:nvPr/>
          </p:nvCxnSpPr>
          <p:spPr>
            <a:xfrm>
              <a:off x="792361" y="1971768"/>
              <a:ext cx="0" cy="38824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2 13">
              <a:extLst>
                <a:ext uri="{FF2B5EF4-FFF2-40B4-BE49-F238E27FC236}">
                  <a16:creationId xmlns:a16="http://schemas.microsoft.com/office/drawing/2014/main" id="{EA15D960-C3E9-4BC7-9FB2-0C78EB080A72}"/>
                </a:ext>
              </a:extLst>
            </p:cNvPr>
            <p:cNvCxnSpPr>
              <a:endCxn id="58" idx="1"/>
            </p:cNvCxnSpPr>
            <p:nvPr/>
          </p:nvCxnSpPr>
          <p:spPr>
            <a:xfrm>
              <a:off x="792361" y="3058646"/>
              <a:ext cx="6480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2 41">
              <a:extLst>
                <a:ext uri="{FF2B5EF4-FFF2-40B4-BE49-F238E27FC236}">
                  <a16:creationId xmlns:a16="http://schemas.microsoft.com/office/drawing/2014/main" id="{E1C9A496-FBAC-4C82-BA7D-B823A6F1FC22}"/>
                </a:ext>
              </a:extLst>
            </p:cNvPr>
            <p:cNvCxnSpPr/>
            <p:nvPr/>
          </p:nvCxnSpPr>
          <p:spPr>
            <a:xfrm>
              <a:off x="806237" y="3958827"/>
              <a:ext cx="6480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2 42">
              <a:extLst>
                <a:ext uri="{FF2B5EF4-FFF2-40B4-BE49-F238E27FC236}">
                  <a16:creationId xmlns:a16="http://schemas.microsoft.com/office/drawing/2014/main" id="{AA08D904-0B03-43D6-BEE5-35D67E1843D7}"/>
                </a:ext>
              </a:extLst>
            </p:cNvPr>
            <p:cNvCxnSpPr/>
            <p:nvPr/>
          </p:nvCxnSpPr>
          <p:spPr>
            <a:xfrm>
              <a:off x="806237" y="4894030"/>
              <a:ext cx="6480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2 43">
              <a:extLst>
                <a:ext uri="{FF2B5EF4-FFF2-40B4-BE49-F238E27FC236}">
                  <a16:creationId xmlns:a16="http://schemas.microsoft.com/office/drawing/2014/main" id="{E4044A35-A83F-4545-ADC1-90183E00CC48}"/>
                </a:ext>
              </a:extLst>
            </p:cNvPr>
            <p:cNvCxnSpPr/>
            <p:nvPr/>
          </p:nvCxnSpPr>
          <p:spPr>
            <a:xfrm>
              <a:off x="785208" y="5853180"/>
              <a:ext cx="6480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2265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76" y="601926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Program-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mazione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dell’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offer-ta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sussidiaria di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83554" y="3167805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7, comma 2, D.I. 17 maggio 2018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7A182262-AF8A-463F-B860-E3CE1AB22057}"/>
              </a:ext>
            </a:extLst>
          </p:cNvPr>
          <p:cNvGrpSpPr/>
          <p:nvPr/>
        </p:nvGrpSpPr>
        <p:grpSpPr>
          <a:xfrm>
            <a:off x="648345" y="614529"/>
            <a:ext cx="7934437" cy="5334751"/>
            <a:chOff x="648345" y="614529"/>
            <a:chExt cx="7934437" cy="5334751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2283535" y="614529"/>
              <a:ext cx="4615495" cy="66774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REGIONI E PROVINCE AUTONOME DI TRENTO E BOLZANO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2014095" y="3178112"/>
              <a:ext cx="5154374" cy="748679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stabiliscono i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percorsi di </a:t>
              </a: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che gli istituti possono erogare in regime sussidiario</a:t>
              </a:r>
            </a:p>
          </p:txBody>
        </p:sp>
        <p:sp>
          <p:nvSpPr>
            <p:cNvPr id="58" name="Rettangolo arrotondato 14">
              <a:extLst>
                <a:ext uri="{FF2B5EF4-FFF2-40B4-BE49-F238E27FC236}">
                  <a16:creationId xmlns:a16="http://schemas.microsoft.com/office/drawing/2014/main" id="{0CC42B1F-535D-4CDD-B41B-0EE53FA57CD6}"/>
                </a:ext>
              </a:extLst>
            </p:cNvPr>
            <p:cNvSpPr/>
            <p:nvPr/>
          </p:nvSpPr>
          <p:spPr>
            <a:xfrm>
              <a:off x="648345" y="4896128"/>
              <a:ext cx="3672408" cy="104144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rispetto della diversa identità dei percorsi del sistema dell’istruzione professionale e del sistema dell’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" name="Connettore 2 3">
              <a:extLst>
                <a:ext uri="{FF2B5EF4-FFF2-40B4-BE49-F238E27FC236}">
                  <a16:creationId xmlns:a16="http://schemas.microsoft.com/office/drawing/2014/main" id="{C081E70C-4C90-4BD6-98A8-C68DF8984CC2}"/>
                </a:ext>
              </a:extLst>
            </p:cNvPr>
            <p:cNvCxnSpPr>
              <a:cxnSpLocks/>
              <a:stCxn id="41" idx="2"/>
              <a:endCxn id="45" idx="0"/>
            </p:cNvCxnSpPr>
            <p:nvPr/>
          </p:nvCxnSpPr>
          <p:spPr>
            <a:xfrm flipH="1">
              <a:off x="4591282" y="1282269"/>
              <a:ext cx="1" cy="18958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ttangolo arrotondato 14">
              <a:extLst>
                <a:ext uri="{FF2B5EF4-FFF2-40B4-BE49-F238E27FC236}">
                  <a16:creationId xmlns:a16="http://schemas.microsoft.com/office/drawing/2014/main" id="{5A1C95D8-AE00-43E0-8910-D2A0920BC817}"/>
                </a:ext>
              </a:extLst>
            </p:cNvPr>
            <p:cNvSpPr/>
            <p:nvPr/>
          </p:nvSpPr>
          <p:spPr>
            <a:xfrm>
              <a:off x="4838366" y="4907838"/>
              <a:ext cx="3672408" cy="104144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nella possibilità della piena soddisfazione delle richieste delle studentesse e degli studenti</a:t>
              </a:r>
            </a:p>
          </p:txBody>
        </p:sp>
        <p:sp>
          <p:nvSpPr>
            <p:cNvPr id="19" name="Rettangolo arrotondato 14">
              <a:extLst>
                <a:ext uri="{FF2B5EF4-FFF2-40B4-BE49-F238E27FC236}">
                  <a16:creationId xmlns:a16="http://schemas.microsoft.com/office/drawing/2014/main" id="{C8A3B8C5-10C3-46E4-8A20-2924053136F6}"/>
                </a:ext>
              </a:extLst>
            </p:cNvPr>
            <p:cNvSpPr/>
            <p:nvPr/>
          </p:nvSpPr>
          <p:spPr>
            <a:xfrm>
              <a:off x="5184849" y="1628800"/>
              <a:ext cx="3367504" cy="54321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nell’ambito della propria programmazione dell’offerta formativa</a:t>
              </a:r>
            </a:p>
          </p:txBody>
        </p:sp>
        <p:sp>
          <p:nvSpPr>
            <p:cNvPr id="20" name="Rettangolo arrotondato 14">
              <a:extLst>
                <a:ext uri="{FF2B5EF4-FFF2-40B4-BE49-F238E27FC236}">
                  <a16:creationId xmlns:a16="http://schemas.microsoft.com/office/drawing/2014/main" id="{E172EF24-3398-4395-BC94-752FE4133D8B}"/>
                </a:ext>
              </a:extLst>
            </p:cNvPr>
            <p:cNvSpPr/>
            <p:nvPr/>
          </p:nvSpPr>
          <p:spPr>
            <a:xfrm>
              <a:off x="5215278" y="2349694"/>
              <a:ext cx="3367504" cy="54321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rispetto dell’autonomia delle istituzioni scolastiche accreditate</a:t>
              </a:r>
            </a:p>
          </p:txBody>
        </p: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4B0CB5CD-F591-492E-BADA-3B21985DAFD8}"/>
                </a:ext>
              </a:extLst>
            </p:cNvPr>
            <p:cNvCxnSpPr>
              <a:stCxn id="45" idx="2"/>
            </p:cNvCxnSpPr>
            <p:nvPr/>
          </p:nvCxnSpPr>
          <p:spPr>
            <a:xfrm>
              <a:off x="4591282" y="3926791"/>
              <a:ext cx="0" cy="5103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DBB9E7B3-D454-45A7-86D1-F22CD5A7538B}"/>
                </a:ext>
              </a:extLst>
            </p:cNvPr>
            <p:cNvCxnSpPr>
              <a:cxnSpLocks/>
            </p:cNvCxnSpPr>
            <p:nvPr/>
          </p:nvCxnSpPr>
          <p:spPr>
            <a:xfrm>
              <a:off x="2484549" y="4437112"/>
              <a:ext cx="419002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2 14">
              <a:extLst>
                <a:ext uri="{FF2B5EF4-FFF2-40B4-BE49-F238E27FC236}">
                  <a16:creationId xmlns:a16="http://schemas.microsoft.com/office/drawing/2014/main" id="{80E867FB-8EAA-4FDD-B3A8-AD7DB3070488}"/>
                </a:ext>
              </a:extLst>
            </p:cNvPr>
            <p:cNvCxnSpPr>
              <a:cxnSpLocks/>
              <a:endCxn id="58" idx="0"/>
            </p:cNvCxnSpPr>
            <p:nvPr/>
          </p:nvCxnSpPr>
          <p:spPr>
            <a:xfrm>
              <a:off x="2484549" y="4437112"/>
              <a:ext cx="0" cy="4590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2 20">
              <a:extLst>
                <a:ext uri="{FF2B5EF4-FFF2-40B4-BE49-F238E27FC236}">
                  <a16:creationId xmlns:a16="http://schemas.microsoft.com/office/drawing/2014/main" id="{19A79DB7-42FA-4A6C-99AD-1ECCCA5166A9}"/>
                </a:ext>
              </a:extLst>
            </p:cNvPr>
            <p:cNvCxnSpPr>
              <a:endCxn id="17" idx="0"/>
            </p:cNvCxnSpPr>
            <p:nvPr/>
          </p:nvCxnSpPr>
          <p:spPr>
            <a:xfrm>
              <a:off x="6674570" y="4437112"/>
              <a:ext cx="0" cy="4707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>
              <a:extLst>
                <a:ext uri="{FF2B5EF4-FFF2-40B4-BE49-F238E27FC236}">
                  <a16:creationId xmlns:a16="http://schemas.microsoft.com/office/drawing/2014/main" id="{684ECEAB-2779-4139-9F88-0FA395255B1B}"/>
                </a:ext>
              </a:extLst>
            </p:cNvPr>
            <p:cNvCxnSpPr>
              <a:cxnSpLocks/>
              <a:endCxn id="19" idx="1"/>
            </p:cNvCxnSpPr>
            <p:nvPr/>
          </p:nvCxnSpPr>
          <p:spPr>
            <a:xfrm>
              <a:off x="4579559" y="1900408"/>
              <a:ext cx="60529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diritto 35">
              <a:extLst>
                <a:ext uri="{FF2B5EF4-FFF2-40B4-BE49-F238E27FC236}">
                  <a16:creationId xmlns:a16="http://schemas.microsoft.com/office/drawing/2014/main" id="{F9207C5E-26EE-4279-8872-35B86DAB6713}"/>
                </a:ext>
              </a:extLst>
            </p:cNvPr>
            <p:cNvCxnSpPr>
              <a:cxnSpLocks/>
            </p:cNvCxnSpPr>
            <p:nvPr/>
          </p:nvCxnSpPr>
          <p:spPr>
            <a:xfrm>
              <a:off x="4604430" y="2621302"/>
              <a:ext cx="60529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849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-98084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DOTAZIONI ORGANICHE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1654" y="2422303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8, D.I. 17 maggio 2018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81E4E080-114B-410A-B2C7-0C64237C8EA8}"/>
              </a:ext>
            </a:extLst>
          </p:cNvPr>
          <p:cNvGrpSpPr/>
          <p:nvPr/>
        </p:nvGrpSpPr>
        <p:grpSpPr>
          <a:xfrm>
            <a:off x="720352" y="549046"/>
            <a:ext cx="8762392" cy="6098828"/>
            <a:chOff x="720352" y="549046"/>
            <a:chExt cx="8762392" cy="6098828"/>
          </a:xfrm>
        </p:grpSpPr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2088505" y="549046"/>
              <a:ext cx="5154374" cy="89352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realizzazione dei raccordi tra i sistemi di I.P. e </a:t>
              </a: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l’offerta sussidiaria dei percorsi di </a:t>
              </a: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 parte delle istituzioni scolastiche accreditate</a:t>
              </a:r>
            </a:p>
          </p:txBody>
        </p:sp>
        <p:sp>
          <p:nvSpPr>
            <p:cNvPr id="58" name="Rettangolo arrotondato 14">
              <a:extLst>
                <a:ext uri="{FF2B5EF4-FFF2-40B4-BE49-F238E27FC236}">
                  <a16:creationId xmlns:a16="http://schemas.microsoft.com/office/drawing/2014/main" id="{0CC42B1F-535D-4CDD-B41B-0EE53FA57CD6}"/>
                </a:ext>
              </a:extLst>
            </p:cNvPr>
            <p:cNvSpPr/>
            <p:nvPr/>
          </p:nvSpPr>
          <p:spPr>
            <a:xfrm>
              <a:off x="1440433" y="1916833"/>
              <a:ext cx="7128792" cy="57606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rispetto del limite dell’organico docente assegnato a livello regionale</a:t>
              </a:r>
            </a:p>
          </p:txBody>
        </p:sp>
        <p:sp>
          <p:nvSpPr>
            <p:cNvPr id="18" name="Rettangolo arrotondato 14">
              <a:extLst>
                <a:ext uri="{FF2B5EF4-FFF2-40B4-BE49-F238E27FC236}">
                  <a16:creationId xmlns:a16="http://schemas.microsoft.com/office/drawing/2014/main" id="{D67ACC1E-CFFC-4210-9169-19237317F16A}"/>
                </a:ext>
              </a:extLst>
            </p:cNvPr>
            <p:cNvSpPr/>
            <p:nvPr/>
          </p:nvSpPr>
          <p:spPr>
            <a:xfrm>
              <a:off x="1471004" y="2658611"/>
              <a:ext cx="7128792" cy="57606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 invarianza di spesa rispetto ai percorsi ordinari degli istituti professionali</a:t>
              </a:r>
            </a:p>
          </p:txBody>
        </p:sp>
        <p:sp>
          <p:nvSpPr>
            <p:cNvPr id="22" name="Rettangolo arrotondato 14">
              <a:extLst>
                <a:ext uri="{FF2B5EF4-FFF2-40B4-BE49-F238E27FC236}">
                  <a16:creationId xmlns:a16="http://schemas.microsoft.com/office/drawing/2014/main" id="{DD692373-95EB-418E-87F7-8ED0D8FB78A0}"/>
                </a:ext>
              </a:extLst>
            </p:cNvPr>
            <p:cNvSpPr/>
            <p:nvPr/>
          </p:nvSpPr>
          <p:spPr>
            <a:xfrm>
              <a:off x="1471004" y="3450757"/>
              <a:ext cx="7128792" cy="57606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 classi iniziali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erogate dalle istituzioni scolastiche si costituiscono con riferimento ai criteri del D.P.R. 81/2009</a:t>
              </a:r>
            </a:p>
          </p:txBody>
        </p:sp>
        <p:sp>
          <p:nvSpPr>
            <p:cNvPr id="23" name="Rettangolo arrotondato 14">
              <a:extLst>
                <a:ext uri="{FF2B5EF4-FFF2-40B4-BE49-F238E27FC236}">
                  <a16:creationId xmlns:a16="http://schemas.microsoft.com/office/drawing/2014/main" id="{C6486D99-E35D-49B6-8FA0-412639361B04}"/>
                </a:ext>
              </a:extLst>
            </p:cNvPr>
            <p:cNvSpPr/>
            <p:nvPr/>
          </p:nvSpPr>
          <p:spPr>
            <a:xfrm>
              <a:off x="1471004" y="4242902"/>
              <a:ext cx="7128792" cy="77027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l’organico dell’istituzione scolastica è determinato sulla base del numero delle classi istituite e del relativo quadro orario del percorso di studio attivato, compreso quello riferito ai percorsi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ttangolo arrotondato 14">
              <a:extLst>
                <a:ext uri="{FF2B5EF4-FFF2-40B4-BE49-F238E27FC236}">
                  <a16:creationId xmlns:a16="http://schemas.microsoft.com/office/drawing/2014/main" id="{1BFBD17D-B4B4-4308-BC7B-28A5F15A6184}"/>
                </a:ext>
              </a:extLst>
            </p:cNvPr>
            <p:cNvSpPr/>
            <p:nvPr/>
          </p:nvSpPr>
          <p:spPr>
            <a:xfrm>
              <a:off x="1471004" y="5212200"/>
              <a:ext cx="7128792" cy="102511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l’organico assegnato alle classi delle istituzioni scolastiche di I.P. ove si realizzano i percorsi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è riferito al monte orario di cui alla disciplina regionale e, in ogni caso, non può essere maggiore di quello attribuito ad ogni classe di istruzione professionale</a:t>
              </a:r>
            </a:p>
          </p:txBody>
        </p:sp>
        <p:cxnSp>
          <p:nvCxnSpPr>
            <p:cNvPr id="3" name="Connettore diritto 2">
              <a:extLst>
                <a:ext uri="{FF2B5EF4-FFF2-40B4-BE49-F238E27FC236}">
                  <a16:creationId xmlns:a16="http://schemas.microsoft.com/office/drawing/2014/main" id="{CF57B247-D226-4386-96FF-4ECE8C735437}"/>
                </a:ext>
              </a:extLst>
            </p:cNvPr>
            <p:cNvCxnSpPr>
              <a:stCxn id="45" idx="1"/>
            </p:cNvCxnSpPr>
            <p:nvPr/>
          </p:nvCxnSpPr>
          <p:spPr>
            <a:xfrm flipH="1" flipV="1">
              <a:off x="720353" y="995806"/>
              <a:ext cx="136815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AAC4B2D6-F29A-4166-B8BA-6FD83965ECE0}"/>
                </a:ext>
              </a:extLst>
            </p:cNvPr>
            <p:cNvCxnSpPr>
              <a:cxnSpLocks/>
            </p:cNvCxnSpPr>
            <p:nvPr/>
          </p:nvCxnSpPr>
          <p:spPr>
            <a:xfrm>
              <a:off x="720353" y="995806"/>
              <a:ext cx="0" cy="47289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52453EA9-07BA-4518-8344-9D95DD9EF842}"/>
                </a:ext>
              </a:extLst>
            </p:cNvPr>
            <p:cNvCxnSpPr>
              <a:endCxn id="58" idx="1"/>
            </p:cNvCxnSpPr>
            <p:nvPr/>
          </p:nvCxnSpPr>
          <p:spPr>
            <a:xfrm>
              <a:off x="720353" y="2204865"/>
              <a:ext cx="7200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2 12">
              <a:extLst>
                <a:ext uri="{FF2B5EF4-FFF2-40B4-BE49-F238E27FC236}">
                  <a16:creationId xmlns:a16="http://schemas.microsoft.com/office/drawing/2014/main" id="{183F4DDD-23B4-4042-B234-5536D8B9CDF9}"/>
                </a:ext>
              </a:extLst>
            </p:cNvPr>
            <p:cNvCxnSpPr>
              <a:endCxn id="18" idx="1"/>
            </p:cNvCxnSpPr>
            <p:nvPr/>
          </p:nvCxnSpPr>
          <p:spPr>
            <a:xfrm>
              <a:off x="720353" y="2946643"/>
              <a:ext cx="7506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2 28">
              <a:extLst>
                <a:ext uri="{FF2B5EF4-FFF2-40B4-BE49-F238E27FC236}">
                  <a16:creationId xmlns:a16="http://schemas.microsoft.com/office/drawing/2014/main" id="{A92CD8E8-8A4D-414D-ACE7-1B461E2C63FC}"/>
                </a:ext>
              </a:extLst>
            </p:cNvPr>
            <p:cNvCxnSpPr/>
            <p:nvPr/>
          </p:nvCxnSpPr>
          <p:spPr>
            <a:xfrm>
              <a:off x="720352" y="3747948"/>
              <a:ext cx="7506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>
              <a:extLst>
                <a:ext uri="{FF2B5EF4-FFF2-40B4-BE49-F238E27FC236}">
                  <a16:creationId xmlns:a16="http://schemas.microsoft.com/office/drawing/2014/main" id="{902E035B-A1F4-4879-8A0F-2C9B3E61553C}"/>
                </a:ext>
              </a:extLst>
            </p:cNvPr>
            <p:cNvCxnSpPr/>
            <p:nvPr/>
          </p:nvCxnSpPr>
          <p:spPr>
            <a:xfrm>
              <a:off x="756264" y="4662988"/>
              <a:ext cx="7506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>
              <a:extLst>
                <a:ext uri="{FF2B5EF4-FFF2-40B4-BE49-F238E27FC236}">
                  <a16:creationId xmlns:a16="http://schemas.microsoft.com/office/drawing/2014/main" id="{2A5D5BD7-196F-456D-8C46-7ED7920DEE29}"/>
                </a:ext>
              </a:extLst>
            </p:cNvPr>
            <p:cNvCxnSpPr/>
            <p:nvPr/>
          </p:nvCxnSpPr>
          <p:spPr>
            <a:xfrm>
              <a:off x="720352" y="5729226"/>
              <a:ext cx="7506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82972645-144F-459A-BBF3-072367861310}"/>
                </a:ext>
              </a:extLst>
            </p:cNvPr>
            <p:cNvSpPr txBox="1"/>
            <p:nvPr/>
          </p:nvSpPr>
          <p:spPr>
            <a:xfrm>
              <a:off x="906943" y="702061"/>
              <a:ext cx="1417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avviene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077EE921-C4A5-4AFD-9A7B-B44CE3EEE5B0}"/>
                </a:ext>
              </a:extLst>
            </p:cNvPr>
            <p:cNvSpPr txBox="1"/>
            <p:nvPr/>
          </p:nvSpPr>
          <p:spPr>
            <a:xfrm>
              <a:off x="8065169" y="6309320"/>
              <a:ext cx="1417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segue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0622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-98084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DOTAZIONI ORGANICHE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1654" y="2422303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8, D.I. 17 maggio 2018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693971E-409C-4217-8D83-FC8748C045C5}"/>
              </a:ext>
            </a:extLst>
          </p:cNvPr>
          <p:cNvGrpSpPr/>
          <p:nvPr/>
        </p:nvGrpSpPr>
        <p:grpSpPr>
          <a:xfrm>
            <a:off x="694570" y="403834"/>
            <a:ext cx="7941137" cy="6050330"/>
            <a:chOff x="694570" y="403834"/>
            <a:chExt cx="7941137" cy="6050330"/>
          </a:xfrm>
        </p:grpSpPr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2115194" y="403834"/>
              <a:ext cx="5154374" cy="89352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realizzazione dei raccordi tra i sistemi di I.P. e </a:t>
              </a: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l’offerta sussidiaria dei percorsi di </a:t>
              </a: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 parte delle istituzioni scolastiche accreditate</a:t>
              </a:r>
            </a:p>
          </p:txBody>
        </p:sp>
        <p:sp>
          <p:nvSpPr>
            <p:cNvPr id="58" name="Rettangolo arrotondato 14">
              <a:extLst>
                <a:ext uri="{FF2B5EF4-FFF2-40B4-BE49-F238E27FC236}">
                  <a16:creationId xmlns:a16="http://schemas.microsoft.com/office/drawing/2014/main" id="{0CC42B1F-535D-4CDD-B41B-0EE53FA57CD6}"/>
                </a:ext>
              </a:extLst>
            </p:cNvPr>
            <p:cNvSpPr/>
            <p:nvPr/>
          </p:nvSpPr>
          <p:spPr>
            <a:xfrm>
              <a:off x="1440433" y="1556792"/>
              <a:ext cx="7128792" cy="113719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caso di percorsi dell’istruzione professionale ove si attuano interventi di integrazione con le istituzioni formative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(art.3, comma 2, D.I. 17 maggio 2018) l’organico è determinato sulla base delle indicazioni nazionali contenute nel regolamento 92/2018</a:t>
              </a:r>
            </a:p>
          </p:txBody>
        </p:sp>
        <p:sp>
          <p:nvSpPr>
            <p:cNvPr id="23" name="Rettangolo arrotondato 14">
              <a:extLst>
                <a:ext uri="{FF2B5EF4-FFF2-40B4-BE49-F238E27FC236}">
                  <a16:creationId xmlns:a16="http://schemas.microsoft.com/office/drawing/2014/main" id="{C6486D99-E35D-49B6-8FA0-412639361B04}"/>
                </a:ext>
              </a:extLst>
            </p:cNvPr>
            <p:cNvSpPr/>
            <p:nvPr/>
          </p:nvSpPr>
          <p:spPr>
            <a:xfrm>
              <a:off x="1471004" y="2852936"/>
              <a:ext cx="7128792" cy="76207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l’organico assegnato alle istituzioni scolastiche di I.P. per le classi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non è separato (l’attribuzione del personale scolastico alle classi è effettuata dal dirigente scolastico)</a:t>
              </a:r>
            </a:p>
          </p:txBody>
        </p:sp>
        <p:sp>
          <p:nvSpPr>
            <p:cNvPr id="25" name="Rettangolo arrotondato 14">
              <a:extLst>
                <a:ext uri="{FF2B5EF4-FFF2-40B4-BE49-F238E27FC236}">
                  <a16:creationId xmlns:a16="http://schemas.microsoft.com/office/drawing/2014/main" id="{1BFBD17D-B4B4-4308-BC7B-28A5F15A6184}"/>
                </a:ext>
              </a:extLst>
            </p:cNvPr>
            <p:cNvSpPr/>
            <p:nvPr/>
          </p:nvSpPr>
          <p:spPr>
            <a:xfrm>
              <a:off x="1506915" y="3789040"/>
              <a:ext cx="7128792" cy="76207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 classi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hanno una composizione qualitativa dell’organico del personale docente coerente con gli standard formativi dei percorsi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definito dalla programmazione d’istituto</a:t>
              </a:r>
            </a:p>
          </p:txBody>
        </p:sp>
        <p:cxnSp>
          <p:nvCxnSpPr>
            <p:cNvPr id="3" name="Connettore diritto 2">
              <a:extLst>
                <a:ext uri="{FF2B5EF4-FFF2-40B4-BE49-F238E27FC236}">
                  <a16:creationId xmlns:a16="http://schemas.microsoft.com/office/drawing/2014/main" id="{CF57B247-D226-4386-96FF-4ECE8C735437}"/>
                </a:ext>
              </a:extLst>
            </p:cNvPr>
            <p:cNvCxnSpPr>
              <a:stCxn id="45" idx="1"/>
            </p:cNvCxnSpPr>
            <p:nvPr/>
          </p:nvCxnSpPr>
          <p:spPr>
            <a:xfrm flipH="1" flipV="1">
              <a:off x="747042" y="850594"/>
              <a:ext cx="136815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AAC4B2D6-F29A-4166-B8BA-6FD83965ECE0}"/>
                </a:ext>
              </a:extLst>
            </p:cNvPr>
            <p:cNvCxnSpPr>
              <a:cxnSpLocks/>
            </p:cNvCxnSpPr>
            <p:nvPr/>
          </p:nvCxnSpPr>
          <p:spPr>
            <a:xfrm>
              <a:off x="720352" y="850594"/>
              <a:ext cx="0" cy="53147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>
              <a:extLst>
                <a:ext uri="{FF2B5EF4-FFF2-40B4-BE49-F238E27FC236}">
                  <a16:creationId xmlns:a16="http://schemas.microsoft.com/office/drawing/2014/main" id="{902E035B-A1F4-4879-8A0F-2C9B3E61553C}"/>
                </a:ext>
              </a:extLst>
            </p:cNvPr>
            <p:cNvCxnSpPr/>
            <p:nvPr/>
          </p:nvCxnSpPr>
          <p:spPr>
            <a:xfrm>
              <a:off x="747042" y="4149080"/>
              <a:ext cx="7506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>
              <a:extLst>
                <a:ext uri="{FF2B5EF4-FFF2-40B4-BE49-F238E27FC236}">
                  <a16:creationId xmlns:a16="http://schemas.microsoft.com/office/drawing/2014/main" id="{2A5D5BD7-196F-456D-8C46-7ED7920DEE29}"/>
                </a:ext>
              </a:extLst>
            </p:cNvPr>
            <p:cNvCxnSpPr/>
            <p:nvPr/>
          </p:nvCxnSpPr>
          <p:spPr>
            <a:xfrm>
              <a:off x="747042" y="5301208"/>
              <a:ext cx="7506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82972645-144F-459A-BBF3-072367861310}"/>
                </a:ext>
              </a:extLst>
            </p:cNvPr>
            <p:cNvSpPr txBox="1"/>
            <p:nvPr/>
          </p:nvSpPr>
          <p:spPr>
            <a:xfrm>
              <a:off x="920288" y="557348"/>
              <a:ext cx="1417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avviene</a:t>
              </a:r>
            </a:p>
          </p:txBody>
        </p:sp>
        <p:sp>
          <p:nvSpPr>
            <p:cNvPr id="20" name="Rettangolo arrotondato 14">
              <a:extLst>
                <a:ext uri="{FF2B5EF4-FFF2-40B4-BE49-F238E27FC236}">
                  <a16:creationId xmlns:a16="http://schemas.microsoft.com/office/drawing/2014/main" id="{7747BC81-55AA-44FB-8538-7A9232548742}"/>
                </a:ext>
              </a:extLst>
            </p:cNvPr>
            <p:cNvSpPr/>
            <p:nvPr/>
          </p:nvSpPr>
          <p:spPr>
            <a:xfrm>
              <a:off x="1471003" y="4725144"/>
              <a:ext cx="7128792" cy="104619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l’articolazione delle cattedre in relazione alle classi di concorso del personale docente (comprese quelle degli ITP)  per ciascuno degli indirizzi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offerti in via sussidiaria, è determinata dalle istituzioni scolastiche e dagli USR </a:t>
              </a:r>
            </a:p>
          </p:txBody>
        </p:sp>
        <p:sp>
          <p:nvSpPr>
            <p:cNvPr id="21" name="Rettangolo arrotondato 14">
              <a:extLst>
                <a:ext uri="{FF2B5EF4-FFF2-40B4-BE49-F238E27FC236}">
                  <a16:creationId xmlns:a16="http://schemas.microsoft.com/office/drawing/2014/main" id="{E3B80618-B86A-4F5E-A024-BDE2390A2DB1}"/>
                </a:ext>
              </a:extLst>
            </p:cNvPr>
            <p:cNvSpPr/>
            <p:nvPr/>
          </p:nvSpPr>
          <p:spPr>
            <a:xfrm>
              <a:off x="1431118" y="5880874"/>
              <a:ext cx="7128792" cy="57329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caso di un maggiore fabbisogno di personale (rispetto al contingente assegnato a livello statale) i relativi oneri sono a carico delle regioni</a:t>
              </a:r>
            </a:p>
          </p:txBody>
        </p:sp>
        <p:cxnSp>
          <p:nvCxnSpPr>
            <p:cNvPr id="24" name="Connettore 2 23">
              <a:extLst>
                <a:ext uri="{FF2B5EF4-FFF2-40B4-BE49-F238E27FC236}">
                  <a16:creationId xmlns:a16="http://schemas.microsoft.com/office/drawing/2014/main" id="{76A23266-D080-463B-934D-B462EFB79151}"/>
                </a:ext>
              </a:extLst>
            </p:cNvPr>
            <p:cNvCxnSpPr/>
            <p:nvPr/>
          </p:nvCxnSpPr>
          <p:spPr>
            <a:xfrm>
              <a:off x="720352" y="6165304"/>
              <a:ext cx="7506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2 25">
              <a:extLst>
                <a:ext uri="{FF2B5EF4-FFF2-40B4-BE49-F238E27FC236}">
                  <a16:creationId xmlns:a16="http://schemas.microsoft.com/office/drawing/2014/main" id="{656F0E04-6073-4A08-8D32-50EAE0C61571}"/>
                </a:ext>
              </a:extLst>
            </p:cNvPr>
            <p:cNvCxnSpPr/>
            <p:nvPr/>
          </p:nvCxnSpPr>
          <p:spPr>
            <a:xfrm>
              <a:off x="747042" y="3284984"/>
              <a:ext cx="7506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2 26">
              <a:extLst>
                <a:ext uri="{FF2B5EF4-FFF2-40B4-BE49-F238E27FC236}">
                  <a16:creationId xmlns:a16="http://schemas.microsoft.com/office/drawing/2014/main" id="{13F817B7-6840-41F9-B30B-8542A13259E2}"/>
                </a:ext>
              </a:extLst>
            </p:cNvPr>
            <p:cNvCxnSpPr/>
            <p:nvPr/>
          </p:nvCxnSpPr>
          <p:spPr>
            <a:xfrm>
              <a:off x="694570" y="2132856"/>
              <a:ext cx="7506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4443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Misure regionali di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accompa-gnamento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1654" y="2422303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9, D.I. 17 maggio 2018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uppo 45">
            <a:extLst>
              <a:ext uri="{FF2B5EF4-FFF2-40B4-BE49-F238E27FC236}">
                <a16:creationId xmlns:a16="http://schemas.microsoft.com/office/drawing/2014/main" id="{4D400FEF-1249-4625-BD16-1768BC1A2F3E}"/>
              </a:ext>
            </a:extLst>
          </p:cNvPr>
          <p:cNvGrpSpPr/>
          <p:nvPr/>
        </p:nvGrpSpPr>
        <p:grpSpPr>
          <a:xfrm>
            <a:off x="688110" y="403834"/>
            <a:ext cx="8167240" cy="6205937"/>
            <a:chOff x="688110" y="403834"/>
            <a:chExt cx="8167240" cy="6205937"/>
          </a:xfrm>
        </p:grpSpPr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2115194" y="403834"/>
              <a:ext cx="5154374" cy="89352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 la realizzazione dei raccordi tra i sistemi di I.P. e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l’offerta sussidiaria dei percorsi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 parte delle istituzioni scolastiche accreditate</a:t>
              </a:r>
            </a:p>
          </p:txBody>
        </p:sp>
        <p:cxnSp>
          <p:nvCxnSpPr>
            <p:cNvPr id="3" name="Connettore diritto 2">
              <a:extLst>
                <a:ext uri="{FF2B5EF4-FFF2-40B4-BE49-F238E27FC236}">
                  <a16:creationId xmlns:a16="http://schemas.microsoft.com/office/drawing/2014/main" id="{CF57B247-D226-4386-96FF-4ECE8C7354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0352" y="1877246"/>
              <a:ext cx="128447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AAC4B2D6-F29A-4166-B8BA-6FD83965EC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0350" y="1877246"/>
              <a:ext cx="2" cy="45078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ttangolo arrotondato 14">
              <a:extLst>
                <a:ext uri="{FF2B5EF4-FFF2-40B4-BE49-F238E27FC236}">
                  <a16:creationId xmlns:a16="http://schemas.microsoft.com/office/drawing/2014/main" id="{E3B80618-B86A-4F5E-A024-BDE2390A2DB1}"/>
                </a:ext>
              </a:extLst>
            </p:cNvPr>
            <p:cNvSpPr/>
            <p:nvPr/>
          </p:nvSpPr>
          <p:spPr>
            <a:xfrm>
              <a:off x="2004827" y="1590601"/>
              <a:ext cx="5264741" cy="57329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sono previste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misure regionali di accompagnamento</a:t>
              </a:r>
            </a:p>
          </p:txBody>
        </p:sp>
        <p:cxnSp>
          <p:nvCxnSpPr>
            <p:cNvPr id="24" name="Connettore 2 23">
              <a:extLst>
                <a:ext uri="{FF2B5EF4-FFF2-40B4-BE49-F238E27FC236}">
                  <a16:creationId xmlns:a16="http://schemas.microsoft.com/office/drawing/2014/main" id="{76A23266-D080-463B-934D-B462EFB79151}"/>
                </a:ext>
              </a:extLst>
            </p:cNvPr>
            <p:cNvCxnSpPr>
              <a:cxnSpLocks/>
            </p:cNvCxnSpPr>
            <p:nvPr/>
          </p:nvCxnSpPr>
          <p:spPr>
            <a:xfrm>
              <a:off x="734414" y="6385075"/>
              <a:ext cx="43674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ttangolo arrotondato 14">
              <a:extLst>
                <a:ext uri="{FF2B5EF4-FFF2-40B4-BE49-F238E27FC236}">
                  <a16:creationId xmlns:a16="http://schemas.microsoft.com/office/drawing/2014/main" id="{8AB1DE4B-57BE-4142-B1C8-5F4B8C7E2306}"/>
                </a:ext>
              </a:extLst>
            </p:cNvPr>
            <p:cNvSpPr/>
            <p:nvPr/>
          </p:nvSpPr>
          <p:spPr>
            <a:xfrm>
              <a:off x="1124856" y="2801294"/>
              <a:ext cx="3720454" cy="43166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azioni di contrasto alla dispersione</a:t>
              </a:r>
            </a:p>
          </p:txBody>
        </p:sp>
        <p:sp>
          <p:nvSpPr>
            <p:cNvPr id="19" name="Rettangolo arrotondato 14">
              <a:extLst>
                <a:ext uri="{FF2B5EF4-FFF2-40B4-BE49-F238E27FC236}">
                  <a16:creationId xmlns:a16="http://schemas.microsoft.com/office/drawing/2014/main" id="{5B5F4B9A-E4B5-486E-87A3-458135CB11DB}"/>
                </a:ext>
              </a:extLst>
            </p:cNvPr>
            <p:cNvSpPr/>
            <p:nvPr/>
          </p:nvSpPr>
          <p:spPr>
            <a:xfrm>
              <a:off x="6407094" y="2437421"/>
              <a:ext cx="2448256" cy="89352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concorrono ad assicurare la qualificazione del sistema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regionale</a:t>
              </a:r>
            </a:p>
          </p:txBody>
        </p:sp>
        <p:sp>
          <p:nvSpPr>
            <p:cNvPr id="22" name="Rettangolo arrotondato 14">
              <a:extLst>
                <a:ext uri="{FF2B5EF4-FFF2-40B4-BE49-F238E27FC236}">
                  <a16:creationId xmlns:a16="http://schemas.microsoft.com/office/drawing/2014/main" id="{0F8CCB09-7FA3-43D1-8E41-E5BE6B4E03A4}"/>
                </a:ext>
              </a:extLst>
            </p:cNvPr>
            <p:cNvSpPr/>
            <p:nvPr/>
          </p:nvSpPr>
          <p:spPr>
            <a:xfrm>
              <a:off x="1124856" y="3330942"/>
              <a:ext cx="4995934" cy="43166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iniziative di potenziamento dell’alternanza scuola-lavoro</a:t>
              </a:r>
            </a:p>
          </p:txBody>
        </p:sp>
        <p:sp>
          <p:nvSpPr>
            <p:cNvPr id="28" name="Rettangolo arrotondato 14">
              <a:extLst>
                <a:ext uri="{FF2B5EF4-FFF2-40B4-BE49-F238E27FC236}">
                  <a16:creationId xmlns:a16="http://schemas.microsoft.com/office/drawing/2014/main" id="{AEAFB730-56E5-4F74-8048-D6B63F495680}"/>
                </a:ext>
              </a:extLst>
            </p:cNvPr>
            <p:cNvSpPr/>
            <p:nvPr/>
          </p:nvSpPr>
          <p:spPr>
            <a:xfrm>
              <a:off x="1124856" y="3845727"/>
              <a:ext cx="7012146" cy="53058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sostegno all’attivazione dei percorsi finalizzati all’acquisizione di un titolo di studio del sistema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ttangolo arrotondato 14">
              <a:extLst>
                <a:ext uri="{FF2B5EF4-FFF2-40B4-BE49-F238E27FC236}">
                  <a16:creationId xmlns:a16="http://schemas.microsoft.com/office/drawing/2014/main" id="{9DE3CB7F-F666-4F62-9F05-D6E48710A90D}"/>
                </a:ext>
              </a:extLst>
            </p:cNvPr>
            <p:cNvSpPr/>
            <p:nvPr/>
          </p:nvSpPr>
          <p:spPr>
            <a:xfrm>
              <a:off x="1127539" y="4460558"/>
              <a:ext cx="6995645" cy="44939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azioni volte all’utilizzo di esperti e professionalità provenienti dal mondo del lavoro</a:t>
              </a:r>
            </a:p>
          </p:txBody>
        </p:sp>
        <p:sp>
          <p:nvSpPr>
            <p:cNvPr id="33" name="Rettangolo arrotondato 14">
              <a:extLst>
                <a:ext uri="{FF2B5EF4-FFF2-40B4-BE49-F238E27FC236}">
                  <a16:creationId xmlns:a16="http://schemas.microsoft.com/office/drawing/2014/main" id="{CA687FAE-F245-4FB9-B071-65D452C739C9}"/>
                </a:ext>
              </a:extLst>
            </p:cNvPr>
            <p:cNvSpPr/>
            <p:nvPr/>
          </p:nvSpPr>
          <p:spPr>
            <a:xfrm>
              <a:off x="1124855" y="4995832"/>
              <a:ext cx="6995645" cy="44939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iniziative volte all’utilizzo di laboratori territoriali di eccellenza presso scuole, università o imprese</a:t>
              </a:r>
            </a:p>
          </p:txBody>
        </p:sp>
        <p:sp>
          <p:nvSpPr>
            <p:cNvPr id="34" name="Rettangolo arrotondato 14">
              <a:extLst>
                <a:ext uri="{FF2B5EF4-FFF2-40B4-BE49-F238E27FC236}">
                  <a16:creationId xmlns:a16="http://schemas.microsoft.com/office/drawing/2014/main" id="{F3B62AA1-09A1-4B86-BB79-B93BCAD5BE45}"/>
                </a:ext>
              </a:extLst>
            </p:cNvPr>
            <p:cNvSpPr/>
            <p:nvPr/>
          </p:nvSpPr>
          <p:spPr>
            <a:xfrm>
              <a:off x="1157097" y="5571896"/>
              <a:ext cx="6995645" cy="44939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azioni volte alla facilitazione dei passaggi ed al riconoscimento reciproco dei crediti formativi tra i sistemi (I.P. e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35" name="Rettangolo arrotondato 14">
              <a:extLst>
                <a:ext uri="{FF2B5EF4-FFF2-40B4-BE49-F238E27FC236}">
                  <a16:creationId xmlns:a16="http://schemas.microsoft.com/office/drawing/2014/main" id="{DB355295-2188-4E87-B1DB-C43729A141D1}"/>
                </a:ext>
              </a:extLst>
            </p:cNvPr>
            <p:cNvSpPr/>
            <p:nvPr/>
          </p:nvSpPr>
          <p:spPr>
            <a:xfrm>
              <a:off x="1150941" y="6160379"/>
              <a:ext cx="6995645" cy="44939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interventi formativi congiunti rivolti al personale delle istituzioni scolastiche di I.P. e delle istituzioni formative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accreditate</a:t>
              </a:r>
            </a:p>
          </p:txBody>
        </p:sp>
        <p:cxnSp>
          <p:nvCxnSpPr>
            <p:cNvPr id="4" name="Connettore 2 3">
              <a:extLst>
                <a:ext uri="{FF2B5EF4-FFF2-40B4-BE49-F238E27FC236}">
                  <a16:creationId xmlns:a16="http://schemas.microsoft.com/office/drawing/2014/main" id="{3A08B52D-37D4-4DA6-AE75-322F7938DB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2676" y="1322660"/>
              <a:ext cx="1" cy="2954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>
              <a:extLst>
                <a:ext uri="{FF2B5EF4-FFF2-40B4-BE49-F238E27FC236}">
                  <a16:creationId xmlns:a16="http://schemas.microsoft.com/office/drawing/2014/main" id="{87A0A89E-6E9A-4064-9CD1-28BF9707BF1A}"/>
                </a:ext>
              </a:extLst>
            </p:cNvPr>
            <p:cNvCxnSpPr>
              <a:cxnSpLocks/>
            </p:cNvCxnSpPr>
            <p:nvPr/>
          </p:nvCxnSpPr>
          <p:spPr>
            <a:xfrm>
              <a:off x="738225" y="5796592"/>
              <a:ext cx="43674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2 36">
              <a:extLst>
                <a:ext uri="{FF2B5EF4-FFF2-40B4-BE49-F238E27FC236}">
                  <a16:creationId xmlns:a16="http://schemas.microsoft.com/office/drawing/2014/main" id="{205173D2-6564-4625-9D0E-73E1D11B45E5}"/>
                </a:ext>
              </a:extLst>
            </p:cNvPr>
            <p:cNvCxnSpPr>
              <a:cxnSpLocks/>
            </p:cNvCxnSpPr>
            <p:nvPr/>
          </p:nvCxnSpPr>
          <p:spPr>
            <a:xfrm>
              <a:off x="688110" y="5178504"/>
              <a:ext cx="43674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2 37">
              <a:extLst>
                <a:ext uri="{FF2B5EF4-FFF2-40B4-BE49-F238E27FC236}">
                  <a16:creationId xmlns:a16="http://schemas.microsoft.com/office/drawing/2014/main" id="{F99878EF-5C27-43B7-B088-48200C709FAE}"/>
                </a:ext>
              </a:extLst>
            </p:cNvPr>
            <p:cNvCxnSpPr>
              <a:cxnSpLocks/>
            </p:cNvCxnSpPr>
            <p:nvPr/>
          </p:nvCxnSpPr>
          <p:spPr>
            <a:xfrm>
              <a:off x="720351" y="4095035"/>
              <a:ext cx="43674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2 38">
              <a:extLst>
                <a:ext uri="{FF2B5EF4-FFF2-40B4-BE49-F238E27FC236}">
                  <a16:creationId xmlns:a16="http://schemas.microsoft.com/office/drawing/2014/main" id="{4BCB3328-898E-4C23-B9A8-5F7E3D2015E5}"/>
                </a:ext>
              </a:extLst>
            </p:cNvPr>
            <p:cNvCxnSpPr>
              <a:cxnSpLocks/>
            </p:cNvCxnSpPr>
            <p:nvPr/>
          </p:nvCxnSpPr>
          <p:spPr>
            <a:xfrm>
              <a:off x="720351" y="3556580"/>
              <a:ext cx="43674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2 39">
              <a:extLst>
                <a:ext uri="{FF2B5EF4-FFF2-40B4-BE49-F238E27FC236}">
                  <a16:creationId xmlns:a16="http://schemas.microsoft.com/office/drawing/2014/main" id="{C8DE1CAA-4121-4E7E-A7F4-3D71B0A01CEC}"/>
                </a:ext>
              </a:extLst>
            </p:cNvPr>
            <p:cNvCxnSpPr>
              <a:cxnSpLocks/>
            </p:cNvCxnSpPr>
            <p:nvPr/>
          </p:nvCxnSpPr>
          <p:spPr>
            <a:xfrm>
              <a:off x="720350" y="4685254"/>
              <a:ext cx="43674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2 40">
              <a:extLst>
                <a:ext uri="{FF2B5EF4-FFF2-40B4-BE49-F238E27FC236}">
                  <a16:creationId xmlns:a16="http://schemas.microsoft.com/office/drawing/2014/main" id="{01D5179A-802B-4C3A-8FA7-BC7FA01CAEE5}"/>
                </a:ext>
              </a:extLst>
            </p:cNvPr>
            <p:cNvCxnSpPr>
              <a:cxnSpLocks/>
            </p:cNvCxnSpPr>
            <p:nvPr/>
          </p:nvCxnSpPr>
          <p:spPr>
            <a:xfrm>
              <a:off x="720352" y="3036310"/>
              <a:ext cx="43674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86CD5B2C-1E2D-409D-BE4A-81130AE66649}"/>
                </a:ext>
              </a:extLst>
            </p:cNvPr>
            <p:cNvCxnSpPr>
              <a:stCxn id="21" idx="3"/>
            </p:cNvCxnSpPr>
            <p:nvPr/>
          </p:nvCxnSpPr>
          <p:spPr>
            <a:xfrm>
              <a:off x="7269568" y="1877246"/>
              <a:ext cx="5795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2 43">
              <a:extLst>
                <a:ext uri="{FF2B5EF4-FFF2-40B4-BE49-F238E27FC236}">
                  <a16:creationId xmlns:a16="http://schemas.microsoft.com/office/drawing/2014/main" id="{FAF69F8B-A229-4B82-AC5C-3C032932E45A}"/>
                </a:ext>
              </a:extLst>
            </p:cNvPr>
            <p:cNvCxnSpPr/>
            <p:nvPr/>
          </p:nvCxnSpPr>
          <p:spPr>
            <a:xfrm>
              <a:off x="7849145" y="1877246"/>
              <a:ext cx="0" cy="5601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4235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1654" y="2422303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8, commi 1 e 2,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61/2017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286A7CC4-756D-4F80-B89C-EAE686B9A7A6}"/>
              </a:ext>
            </a:extLst>
          </p:cNvPr>
          <p:cNvGrpSpPr/>
          <p:nvPr/>
        </p:nvGrpSpPr>
        <p:grpSpPr>
          <a:xfrm>
            <a:off x="281310" y="643498"/>
            <a:ext cx="8517022" cy="5305782"/>
            <a:chOff x="281310" y="643498"/>
            <a:chExt cx="8517022" cy="5305782"/>
          </a:xfrm>
        </p:grpSpPr>
        <p:sp>
          <p:nvSpPr>
            <p:cNvPr id="30" name="Rettangolo arrotondato 24">
              <a:extLst>
                <a:ext uri="{FF2B5EF4-FFF2-40B4-BE49-F238E27FC236}">
                  <a16:creationId xmlns:a16="http://schemas.microsoft.com/office/drawing/2014/main" id="{3400E39E-1401-4E0F-A4E5-E85CC602CCCE}"/>
                </a:ext>
              </a:extLst>
            </p:cNvPr>
            <p:cNvSpPr/>
            <p:nvPr/>
          </p:nvSpPr>
          <p:spPr>
            <a:xfrm>
              <a:off x="1440435" y="643498"/>
              <a:ext cx="2449342" cy="66774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ISTRUZIONE PROFESSIONALE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ttangolo arrotondato 32">
              <a:extLst>
                <a:ext uri="{FF2B5EF4-FFF2-40B4-BE49-F238E27FC236}">
                  <a16:creationId xmlns:a16="http://schemas.microsoft.com/office/drawing/2014/main" id="{A54B3587-6B84-4FD0-A45F-7D3E8306497A}"/>
                </a:ext>
              </a:extLst>
            </p:cNvPr>
            <p:cNvSpPr/>
            <p:nvPr/>
          </p:nvSpPr>
          <p:spPr>
            <a:xfrm>
              <a:off x="3256030" y="3069978"/>
              <a:ext cx="2354874" cy="748679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PASSAGGI</a:t>
              </a:r>
            </a:p>
          </p:txBody>
        </p:sp>
        <p:sp>
          <p:nvSpPr>
            <p:cNvPr id="43" name="Rettangolo arrotondato 24">
              <a:extLst>
                <a:ext uri="{FF2B5EF4-FFF2-40B4-BE49-F238E27FC236}">
                  <a16:creationId xmlns:a16="http://schemas.microsoft.com/office/drawing/2014/main" id="{81A48FCB-517B-4841-A018-A0FF33E12DD9}"/>
                </a:ext>
              </a:extLst>
            </p:cNvPr>
            <p:cNvSpPr/>
            <p:nvPr/>
          </p:nvSpPr>
          <p:spPr>
            <a:xfrm>
              <a:off x="5976937" y="1574725"/>
              <a:ext cx="2821395" cy="228208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percorsi compresi nel repertorio nazionale dell’offerta di istruzione e formazione professionale di cui agli Accordi in Conferenza permanente Stato-Regioni del 29/04/2010, del 27/07/11 del 19/01/12</a:t>
              </a:r>
            </a:p>
          </p:txBody>
        </p:sp>
        <p:sp>
          <p:nvSpPr>
            <p:cNvPr id="48" name="Rettangolo arrotondato 24">
              <a:extLst>
                <a:ext uri="{FF2B5EF4-FFF2-40B4-BE49-F238E27FC236}">
                  <a16:creationId xmlns:a16="http://schemas.microsoft.com/office/drawing/2014/main" id="{14B5F901-7A01-4709-909C-2FB8E10D4121}"/>
                </a:ext>
              </a:extLst>
            </p:cNvPr>
            <p:cNvSpPr/>
            <p:nvPr/>
          </p:nvSpPr>
          <p:spPr>
            <a:xfrm>
              <a:off x="5166353" y="657086"/>
              <a:ext cx="2447825" cy="66774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F706277-22A6-427A-A6E7-FCA37BD9F897}"/>
                </a:ext>
              </a:extLst>
            </p:cNvPr>
            <p:cNvCxnSpPr>
              <a:cxnSpLocks/>
              <a:stCxn id="30" idx="3"/>
              <a:endCxn id="48" idx="1"/>
            </p:cNvCxnSpPr>
            <p:nvPr/>
          </p:nvCxnSpPr>
          <p:spPr>
            <a:xfrm>
              <a:off x="3889777" y="977368"/>
              <a:ext cx="1276576" cy="13588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2 67">
              <a:extLst>
                <a:ext uri="{FF2B5EF4-FFF2-40B4-BE49-F238E27FC236}">
                  <a16:creationId xmlns:a16="http://schemas.microsoft.com/office/drawing/2014/main" id="{65C91BCE-6131-4FAD-8DDC-C14E8E22F047}"/>
                </a:ext>
              </a:extLst>
            </p:cNvPr>
            <p:cNvCxnSpPr>
              <a:cxnSpLocks/>
            </p:cNvCxnSpPr>
            <p:nvPr/>
          </p:nvCxnSpPr>
          <p:spPr>
            <a:xfrm>
              <a:off x="4469919" y="990956"/>
              <a:ext cx="0" cy="20654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Rettangolo arrotondato 32">
              <a:extLst>
                <a:ext uri="{FF2B5EF4-FFF2-40B4-BE49-F238E27FC236}">
                  <a16:creationId xmlns:a16="http://schemas.microsoft.com/office/drawing/2014/main" id="{4433EBF3-DCFF-4452-B10C-25F5615558BD}"/>
                </a:ext>
              </a:extLst>
            </p:cNvPr>
            <p:cNvSpPr/>
            <p:nvPr/>
          </p:nvSpPr>
          <p:spPr>
            <a:xfrm>
              <a:off x="884067" y="4544783"/>
              <a:ext cx="7287995" cy="1404497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costituiscono una delle opportunità che garantiscono alla studentessa e allo studente la realizzazione di un percorso personale di crescita e di apprendimento, in rapporto alle proprie potenzialità, attitudini ed interessi, anche attraverso la ridefinizione delle scelte, senza disperdere il proprio bagaglio di acquisizioni</a:t>
              </a:r>
            </a:p>
          </p:txBody>
        </p:sp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DA3D26BE-0F34-44B9-A3DC-747BE73290A4}"/>
                </a:ext>
              </a:extLst>
            </p:cNvPr>
            <p:cNvCxnSpPr/>
            <p:nvPr/>
          </p:nvCxnSpPr>
          <p:spPr>
            <a:xfrm>
              <a:off x="4469919" y="2217063"/>
              <a:ext cx="1507018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2 22">
              <a:extLst>
                <a:ext uri="{FF2B5EF4-FFF2-40B4-BE49-F238E27FC236}">
                  <a16:creationId xmlns:a16="http://schemas.microsoft.com/office/drawing/2014/main" id="{36EED25F-506C-496B-B15C-61A44056FE6A}"/>
                </a:ext>
              </a:extLst>
            </p:cNvPr>
            <p:cNvCxnSpPr>
              <a:stCxn id="31" idx="2"/>
            </p:cNvCxnSpPr>
            <p:nvPr/>
          </p:nvCxnSpPr>
          <p:spPr>
            <a:xfrm>
              <a:off x="4433467" y="3818657"/>
              <a:ext cx="0" cy="7261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ttangolo arrotondato 14">
              <a:extLst>
                <a:ext uri="{FF2B5EF4-FFF2-40B4-BE49-F238E27FC236}">
                  <a16:creationId xmlns:a16="http://schemas.microsoft.com/office/drawing/2014/main" id="{A364DFEB-CD6A-4657-B58A-55C90CE6CCC2}"/>
                </a:ext>
              </a:extLst>
            </p:cNvPr>
            <p:cNvSpPr/>
            <p:nvPr/>
          </p:nvSpPr>
          <p:spPr>
            <a:xfrm>
              <a:off x="281310" y="2768784"/>
              <a:ext cx="2631398" cy="119269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fasi disciplinate con accordo in sede di Conferenza permanente Stato-Regioni</a:t>
              </a:r>
            </a:p>
          </p:txBody>
        </p: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5720BC17-04F3-41DC-983D-05C0417AA2C8}"/>
                </a:ext>
              </a:extLst>
            </p:cNvPr>
            <p:cNvCxnSpPr>
              <a:stCxn id="31" idx="1"/>
            </p:cNvCxnSpPr>
            <p:nvPr/>
          </p:nvCxnSpPr>
          <p:spPr>
            <a:xfrm flipH="1" flipV="1">
              <a:off x="2912708" y="3444317"/>
              <a:ext cx="343322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8833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1654" y="2564904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8, commi 3, 4 e 5,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61/2017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BDE52675-68C8-4A66-B651-B59A16DBDCCF}"/>
              </a:ext>
            </a:extLst>
          </p:cNvPr>
          <p:cNvGrpSpPr/>
          <p:nvPr/>
        </p:nvGrpSpPr>
        <p:grpSpPr>
          <a:xfrm>
            <a:off x="864369" y="558663"/>
            <a:ext cx="7549573" cy="6038042"/>
            <a:chOff x="864369" y="558663"/>
            <a:chExt cx="7549573" cy="6038042"/>
          </a:xfrm>
        </p:grpSpPr>
        <p:sp>
          <p:nvSpPr>
            <p:cNvPr id="30" name="Rettangolo arrotondato 24">
              <a:extLst>
                <a:ext uri="{FF2B5EF4-FFF2-40B4-BE49-F238E27FC236}">
                  <a16:creationId xmlns:a16="http://schemas.microsoft.com/office/drawing/2014/main" id="{3400E39E-1401-4E0F-A4E5-E85CC602CCCE}"/>
                </a:ext>
              </a:extLst>
            </p:cNvPr>
            <p:cNvSpPr/>
            <p:nvPr/>
          </p:nvSpPr>
          <p:spPr>
            <a:xfrm>
              <a:off x="1440435" y="558663"/>
              <a:ext cx="2449342" cy="66774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ISTRUZIONE PROFESSIONALE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ttangolo arrotondato 32">
              <a:extLst>
                <a:ext uri="{FF2B5EF4-FFF2-40B4-BE49-F238E27FC236}">
                  <a16:creationId xmlns:a16="http://schemas.microsoft.com/office/drawing/2014/main" id="{A54B3587-6B84-4FD0-A45F-7D3E8306497A}"/>
                </a:ext>
              </a:extLst>
            </p:cNvPr>
            <p:cNvSpPr/>
            <p:nvPr/>
          </p:nvSpPr>
          <p:spPr>
            <a:xfrm>
              <a:off x="3292482" y="1558386"/>
              <a:ext cx="2354874" cy="748679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PASSAGGI</a:t>
              </a:r>
            </a:p>
          </p:txBody>
        </p:sp>
        <p:sp>
          <p:nvSpPr>
            <p:cNvPr id="48" name="Rettangolo arrotondato 24">
              <a:extLst>
                <a:ext uri="{FF2B5EF4-FFF2-40B4-BE49-F238E27FC236}">
                  <a16:creationId xmlns:a16="http://schemas.microsoft.com/office/drawing/2014/main" id="{14B5F901-7A01-4709-909C-2FB8E10D4121}"/>
                </a:ext>
              </a:extLst>
            </p:cNvPr>
            <p:cNvSpPr/>
            <p:nvPr/>
          </p:nvSpPr>
          <p:spPr>
            <a:xfrm>
              <a:off x="5166353" y="572251"/>
              <a:ext cx="2447825" cy="66774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CasellaDiTesto 57">
              <a:extLst>
                <a:ext uri="{FF2B5EF4-FFF2-40B4-BE49-F238E27FC236}">
                  <a16:creationId xmlns:a16="http://schemas.microsoft.com/office/drawing/2014/main" id="{A9E1D309-5026-4357-A3F2-7E41192DFBB7}"/>
                </a:ext>
              </a:extLst>
            </p:cNvPr>
            <p:cNvSpPr txBox="1"/>
            <p:nvPr/>
          </p:nvSpPr>
          <p:spPr>
            <a:xfrm>
              <a:off x="4893319" y="2501755"/>
              <a:ext cx="16580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criteri generali</a:t>
              </a:r>
            </a:p>
          </p:txBody>
        </p:sp>
        <p:sp>
          <p:nvSpPr>
            <p:cNvPr id="64" name="Rettangolo arrotondato 14">
              <a:extLst>
                <a:ext uri="{FF2B5EF4-FFF2-40B4-BE49-F238E27FC236}">
                  <a16:creationId xmlns:a16="http://schemas.microsoft.com/office/drawing/2014/main" id="{92FA840C-38A0-40EB-B6AD-7CAF9F71C968}"/>
                </a:ext>
              </a:extLst>
            </p:cNvPr>
            <p:cNvSpPr/>
            <p:nvPr/>
          </p:nvSpPr>
          <p:spPr>
            <a:xfrm>
              <a:off x="864371" y="2996952"/>
              <a:ext cx="7526905" cy="43997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progettazione e attuazione di modalità di accompagnamento e di sostegno degli studenti</a:t>
              </a:r>
            </a:p>
          </p:txBody>
        </p:sp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F706277-22A6-427A-A6E7-FCA37BD9F897}"/>
                </a:ext>
              </a:extLst>
            </p:cNvPr>
            <p:cNvCxnSpPr>
              <a:cxnSpLocks/>
              <a:stCxn id="30" idx="3"/>
              <a:endCxn id="48" idx="1"/>
            </p:cNvCxnSpPr>
            <p:nvPr/>
          </p:nvCxnSpPr>
          <p:spPr>
            <a:xfrm>
              <a:off x="3889777" y="892533"/>
              <a:ext cx="1276576" cy="13588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2 67">
              <a:extLst>
                <a:ext uri="{FF2B5EF4-FFF2-40B4-BE49-F238E27FC236}">
                  <a16:creationId xmlns:a16="http://schemas.microsoft.com/office/drawing/2014/main" id="{65C91BCE-6131-4FAD-8DDC-C14E8E22F047}"/>
                </a:ext>
              </a:extLst>
            </p:cNvPr>
            <p:cNvCxnSpPr>
              <a:cxnSpLocks/>
            </p:cNvCxnSpPr>
            <p:nvPr/>
          </p:nvCxnSpPr>
          <p:spPr>
            <a:xfrm>
              <a:off x="4469919" y="906121"/>
              <a:ext cx="0" cy="5786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ttangolo arrotondato 14">
              <a:extLst>
                <a:ext uri="{FF2B5EF4-FFF2-40B4-BE49-F238E27FC236}">
                  <a16:creationId xmlns:a16="http://schemas.microsoft.com/office/drawing/2014/main" id="{C198692E-C914-4DCC-9FD7-03848AA0C6E2}"/>
                </a:ext>
              </a:extLst>
            </p:cNvPr>
            <p:cNvSpPr/>
            <p:nvPr/>
          </p:nvSpPr>
          <p:spPr>
            <a:xfrm>
              <a:off x="887037" y="3570534"/>
              <a:ext cx="4856671" cy="43997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possibilità di inserimento graduale nel nuovo percorso</a:t>
              </a:r>
            </a:p>
          </p:txBody>
        </p:sp>
        <p:sp>
          <p:nvSpPr>
            <p:cNvPr id="97" name="Rettangolo arrotondato 14">
              <a:extLst>
                <a:ext uri="{FF2B5EF4-FFF2-40B4-BE49-F238E27FC236}">
                  <a16:creationId xmlns:a16="http://schemas.microsoft.com/office/drawing/2014/main" id="{6EE308BB-7307-4D0C-9AD0-CC64C2097EA0}"/>
                </a:ext>
              </a:extLst>
            </p:cNvPr>
            <p:cNvSpPr/>
            <p:nvPr/>
          </p:nvSpPr>
          <p:spPr>
            <a:xfrm>
              <a:off x="864370" y="4144117"/>
              <a:ext cx="7526905" cy="51788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passaggio esclusivamente a domanda dello studente nei limiti delle disponibilità di posti nelle classi di riferimento delle istituzioni scolastiche e formative</a:t>
              </a:r>
            </a:p>
          </p:txBody>
        </p:sp>
        <p:sp>
          <p:nvSpPr>
            <p:cNvPr id="98" name="Rettangolo arrotondato 14">
              <a:extLst>
                <a:ext uri="{FF2B5EF4-FFF2-40B4-BE49-F238E27FC236}">
                  <a16:creationId xmlns:a16="http://schemas.microsoft.com/office/drawing/2014/main" id="{528CF2D5-B816-457F-BBF2-74A9A0183CA2}"/>
                </a:ext>
              </a:extLst>
            </p:cNvPr>
            <p:cNvSpPr/>
            <p:nvPr/>
          </p:nvSpPr>
          <p:spPr>
            <a:xfrm>
              <a:off x="864369" y="4758100"/>
              <a:ext cx="7526905" cy="93711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il passaggio tiene conto dei diversi risultati di apprendimento e dello specifico profilo di uscita dell’ordine di studi e dell’indirizzo, riferiti al percorso al quale si chiede di accedere, anche nel caso in cui lo studente sia già in possesso di ammissione all’annualità successiva del percorso di provenienza</a:t>
              </a:r>
            </a:p>
          </p:txBody>
        </p:sp>
        <p:sp>
          <p:nvSpPr>
            <p:cNvPr id="17" name="Rettangolo arrotondato 14">
              <a:extLst>
                <a:ext uri="{FF2B5EF4-FFF2-40B4-BE49-F238E27FC236}">
                  <a16:creationId xmlns:a16="http://schemas.microsoft.com/office/drawing/2014/main" id="{A694EF1B-5622-4141-BED0-6BEC903C2B5C}"/>
                </a:ext>
              </a:extLst>
            </p:cNvPr>
            <p:cNvSpPr/>
            <p:nvPr/>
          </p:nvSpPr>
          <p:spPr>
            <a:xfrm>
              <a:off x="887037" y="5809163"/>
              <a:ext cx="7526905" cy="78754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determinazione dell’annualità di inserimento è basata sul riconoscimento dei crediti posseduti, sulla comparazione tra il percorso di provenienza e quello cui lo studente chiede di accedere, nonché sulle sue effettive potenzialità di prosecuzione del percorso</a:t>
              </a:r>
            </a:p>
          </p:txBody>
        </p:sp>
        <p:sp>
          <p:nvSpPr>
            <p:cNvPr id="20" name="Freccia a destra con strisce 15">
              <a:extLst>
                <a:ext uri="{FF2B5EF4-FFF2-40B4-BE49-F238E27FC236}">
                  <a16:creationId xmlns:a16="http://schemas.microsoft.com/office/drawing/2014/main" id="{288B15D3-1D71-4B3B-9CDA-CE5CE817BA92}"/>
                </a:ext>
              </a:extLst>
            </p:cNvPr>
            <p:cNvSpPr/>
            <p:nvPr/>
          </p:nvSpPr>
          <p:spPr>
            <a:xfrm rot="5400000">
              <a:off x="4242242" y="2244343"/>
              <a:ext cx="439977" cy="832630"/>
            </a:xfrm>
            <a:prstGeom prst="striped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62857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1654" y="2422303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8, comma 6,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61/2017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tangolo arrotondato 24">
            <a:extLst>
              <a:ext uri="{FF2B5EF4-FFF2-40B4-BE49-F238E27FC236}">
                <a16:creationId xmlns:a16="http://schemas.microsoft.com/office/drawing/2014/main" id="{3400E39E-1401-4E0F-A4E5-E85CC602CCCE}"/>
              </a:ext>
            </a:extLst>
          </p:cNvPr>
          <p:cNvSpPr/>
          <p:nvPr/>
        </p:nvSpPr>
        <p:spPr>
          <a:xfrm>
            <a:off x="1440435" y="558662"/>
            <a:ext cx="2449342" cy="91253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ISTITUZIONI SCOLASTICHE</a:t>
            </a:r>
            <a:endParaRPr lang="it-IT" alt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ttangolo arrotondato 24">
            <a:extLst>
              <a:ext uri="{FF2B5EF4-FFF2-40B4-BE49-F238E27FC236}">
                <a16:creationId xmlns:a16="http://schemas.microsoft.com/office/drawing/2014/main" id="{14B5F901-7A01-4709-909C-2FB8E10D4121}"/>
              </a:ext>
            </a:extLst>
          </p:cNvPr>
          <p:cNvSpPr/>
          <p:nvPr/>
        </p:nvSpPr>
        <p:spPr>
          <a:xfrm>
            <a:off x="5166353" y="572250"/>
            <a:ext cx="2447825" cy="91253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ISTITUZIONI FORMATIVE ACCREDITATE</a:t>
            </a:r>
            <a:endParaRPr lang="it-IT" alt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A9E1D309-5026-4357-A3F2-7E41192DFBB7}"/>
              </a:ext>
            </a:extLst>
          </p:cNvPr>
          <p:cNvSpPr txBox="1"/>
          <p:nvPr/>
        </p:nvSpPr>
        <p:spPr>
          <a:xfrm>
            <a:off x="4782621" y="4293098"/>
            <a:ext cx="1658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modalità</a:t>
            </a:r>
          </a:p>
        </p:txBody>
      </p:sp>
      <p:sp>
        <p:nvSpPr>
          <p:cNvPr id="64" name="Rettangolo arrotondato 14">
            <a:extLst>
              <a:ext uri="{FF2B5EF4-FFF2-40B4-BE49-F238E27FC236}">
                <a16:creationId xmlns:a16="http://schemas.microsoft.com/office/drawing/2014/main" id="{92FA840C-38A0-40EB-B6AD-7CAF9F71C968}"/>
              </a:ext>
            </a:extLst>
          </p:cNvPr>
          <p:cNvSpPr/>
          <p:nvPr/>
        </p:nvSpPr>
        <p:spPr>
          <a:xfrm>
            <a:off x="1152401" y="4725144"/>
            <a:ext cx="7114476" cy="43997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certificazione delle competenze acquisite nel precedente percorso formativo, con riferimento alle unità di apprendimento</a:t>
            </a:r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AF706277-22A6-427A-A6E7-FCA37BD9F897}"/>
              </a:ext>
            </a:extLst>
          </p:cNvPr>
          <p:cNvCxnSpPr>
            <a:cxnSpLocks/>
          </p:cNvCxnSpPr>
          <p:nvPr/>
        </p:nvCxnSpPr>
        <p:spPr>
          <a:xfrm>
            <a:off x="3973907" y="1052736"/>
            <a:ext cx="1192446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id="{65C91BCE-6131-4FAD-8DDC-C14E8E22F047}"/>
              </a:ext>
            </a:extLst>
          </p:cNvPr>
          <p:cNvCxnSpPr>
            <a:cxnSpLocks/>
          </p:cNvCxnSpPr>
          <p:nvPr/>
        </p:nvCxnSpPr>
        <p:spPr>
          <a:xfrm>
            <a:off x="4469919" y="1052736"/>
            <a:ext cx="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ccia a destra con strisce 15">
            <a:extLst>
              <a:ext uri="{FF2B5EF4-FFF2-40B4-BE49-F238E27FC236}">
                <a16:creationId xmlns:a16="http://schemas.microsoft.com/office/drawing/2014/main" id="{288B15D3-1D71-4B3B-9CDA-CE5CE817BA92}"/>
              </a:ext>
            </a:extLst>
          </p:cNvPr>
          <p:cNvSpPr/>
          <p:nvPr/>
        </p:nvSpPr>
        <p:spPr>
          <a:xfrm rot="5400000">
            <a:off x="4359924" y="4158431"/>
            <a:ext cx="219990" cy="625404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3" name="Tabella 22">
            <a:extLst>
              <a:ext uri="{FF2B5EF4-FFF2-40B4-BE49-F238E27FC236}">
                <a16:creationId xmlns:a16="http://schemas.microsoft.com/office/drawing/2014/main" id="{0FA8FF14-FBD7-4B02-8175-AC34DE00D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744204"/>
              </p:ext>
            </p:extLst>
          </p:nvPr>
        </p:nvGraphicFramePr>
        <p:xfrm>
          <a:off x="3651801" y="1915845"/>
          <a:ext cx="1636236" cy="1060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236">
                  <a:extLst>
                    <a:ext uri="{9D8B030D-6E8A-4147-A177-3AD203B41FA5}">
                      <a16:colId xmlns:a16="http://schemas.microsoft.com/office/drawing/2014/main" val="816169606"/>
                    </a:ext>
                  </a:extLst>
                </a:gridCol>
              </a:tblGrid>
              <a:tr h="353419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420441"/>
                  </a:ext>
                </a:extLst>
              </a:tr>
              <a:tr h="3534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80925"/>
                  </a:ext>
                </a:extLst>
              </a:tr>
              <a:tr h="3534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991628"/>
                  </a:ext>
                </a:extLst>
              </a:tr>
            </a:tbl>
          </a:graphicData>
        </a:graphic>
      </p:graphicFrame>
      <p:sp>
        <p:nvSpPr>
          <p:cNvPr id="24" name="Rettangolo arrotondato 32">
            <a:extLst>
              <a:ext uri="{FF2B5EF4-FFF2-40B4-BE49-F238E27FC236}">
                <a16:creationId xmlns:a16="http://schemas.microsoft.com/office/drawing/2014/main" id="{748D83BA-20EC-41D1-BE62-81C1C8887629}"/>
              </a:ext>
            </a:extLst>
          </p:cNvPr>
          <p:cNvSpPr/>
          <p:nvPr/>
        </p:nvSpPr>
        <p:spPr>
          <a:xfrm>
            <a:off x="2084418" y="3532283"/>
            <a:ext cx="4771002" cy="69923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tengono conto dei </a:t>
            </a:r>
            <a:r>
              <a: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crediti maturati o certificati</a:t>
            </a:r>
          </a:p>
        </p:txBody>
      </p:sp>
      <p:sp>
        <p:nvSpPr>
          <p:cNvPr id="25" name="Rettangolo arrotondato 14">
            <a:extLst>
              <a:ext uri="{FF2B5EF4-FFF2-40B4-BE49-F238E27FC236}">
                <a16:creationId xmlns:a16="http://schemas.microsoft.com/office/drawing/2014/main" id="{46DAEE5C-F4DC-43D4-AE41-83969976FC0A}"/>
              </a:ext>
            </a:extLst>
          </p:cNvPr>
          <p:cNvSpPr/>
          <p:nvPr/>
        </p:nvSpPr>
        <p:spPr>
          <a:xfrm>
            <a:off x="1152401" y="5344962"/>
            <a:ext cx="7114476" cy="43997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elaborazione, anche sulla base di eventuali verifiche in ingresso, di un bilancio di competenze da parte delle istituzioni che accolgono la studentessa e lo studente</a:t>
            </a:r>
          </a:p>
        </p:txBody>
      </p:sp>
      <p:sp>
        <p:nvSpPr>
          <p:cNvPr id="26" name="Rettangolo arrotondato 14">
            <a:extLst>
              <a:ext uri="{FF2B5EF4-FFF2-40B4-BE49-F238E27FC236}">
                <a16:creationId xmlns:a16="http://schemas.microsoft.com/office/drawing/2014/main" id="{C3138571-C545-4574-8D0E-5A3E7B936F82}"/>
              </a:ext>
            </a:extLst>
          </p:cNvPr>
          <p:cNvSpPr/>
          <p:nvPr/>
        </p:nvSpPr>
        <p:spPr>
          <a:xfrm>
            <a:off x="1183945" y="5932838"/>
            <a:ext cx="7114476" cy="43997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progettazione e realizzazione delle unità di inserimento e di accompagnamento nel nuovo percorso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8674C9BC-6CEF-43C5-9EEC-C5F4C77AF31A}"/>
              </a:ext>
            </a:extLst>
          </p:cNvPr>
          <p:cNvCxnSpPr/>
          <p:nvPr/>
        </p:nvCxnSpPr>
        <p:spPr>
          <a:xfrm>
            <a:off x="5288037" y="2091818"/>
            <a:ext cx="4728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4018D377-6D3A-414F-85A2-855CEC1E54E5}"/>
              </a:ext>
            </a:extLst>
          </p:cNvPr>
          <p:cNvCxnSpPr/>
          <p:nvPr/>
        </p:nvCxnSpPr>
        <p:spPr>
          <a:xfrm>
            <a:off x="5281564" y="2422303"/>
            <a:ext cx="4728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52167691-E6A8-486E-BAB0-9E0E20D84E14}"/>
              </a:ext>
            </a:extLst>
          </p:cNvPr>
          <p:cNvCxnSpPr/>
          <p:nvPr/>
        </p:nvCxnSpPr>
        <p:spPr>
          <a:xfrm>
            <a:off x="5288037" y="2756113"/>
            <a:ext cx="4728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1C0CF57-9192-49DD-A9AD-E9449D351F73}"/>
              </a:ext>
            </a:extLst>
          </p:cNvPr>
          <p:cNvCxnSpPr/>
          <p:nvPr/>
        </p:nvCxnSpPr>
        <p:spPr>
          <a:xfrm>
            <a:off x="5754440" y="2091818"/>
            <a:ext cx="0" cy="1244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8A1F4137-36A7-44A6-B198-A31E6CE9E8C6}"/>
              </a:ext>
            </a:extLst>
          </p:cNvPr>
          <p:cNvCxnSpPr/>
          <p:nvPr/>
        </p:nvCxnSpPr>
        <p:spPr>
          <a:xfrm flipH="1">
            <a:off x="4469919" y="3336703"/>
            <a:ext cx="12845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FF536270-6BC7-49AB-B03E-64C322BEB877}"/>
              </a:ext>
            </a:extLst>
          </p:cNvPr>
          <p:cNvCxnSpPr>
            <a:endCxn id="24" idx="0"/>
          </p:cNvCxnSpPr>
          <p:nvPr/>
        </p:nvCxnSpPr>
        <p:spPr>
          <a:xfrm>
            <a:off x="4469919" y="2976102"/>
            <a:ext cx="0" cy="556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508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63970" y="2996174"/>
            <a:ext cx="2590006" cy="2525413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8, comma 7,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61/2017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2, comma 2, Conferenza Stato-Regioni (repertorio atti n. 100/CSR)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tangolo arrotondato 24">
            <a:extLst>
              <a:ext uri="{FF2B5EF4-FFF2-40B4-BE49-F238E27FC236}">
                <a16:creationId xmlns:a16="http://schemas.microsoft.com/office/drawing/2014/main" id="{3400E39E-1401-4E0F-A4E5-E85CC602CCCE}"/>
              </a:ext>
            </a:extLst>
          </p:cNvPr>
          <p:cNvSpPr/>
          <p:nvPr/>
        </p:nvSpPr>
        <p:spPr>
          <a:xfrm>
            <a:off x="1440435" y="558662"/>
            <a:ext cx="2449342" cy="91253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ISTITUZIONI SCOLASTICHE</a:t>
            </a:r>
            <a:endParaRPr lang="it-IT" alt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ttangolo arrotondato 24">
            <a:extLst>
              <a:ext uri="{FF2B5EF4-FFF2-40B4-BE49-F238E27FC236}">
                <a16:creationId xmlns:a16="http://schemas.microsoft.com/office/drawing/2014/main" id="{14B5F901-7A01-4709-909C-2FB8E10D4121}"/>
              </a:ext>
            </a:extLst>
          </p:cNvPr>
          <p:cNvSpPr/>
          <p:nvPr/>
        </p:nvSpPr>
        <p:spPr>
          <a:xfrm>
            <a:off x="5833368" y="572250"/>
            <a:ext cx="2447825" cy="91253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ISTITUZIONI FORMATIVE ACCREDITATE</a:t>
            </a:r>
            <a:endParaRPr lang="it-IT" alt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tangolo arrotondato 32">
            <a:extLst>
              <a:ext uri="{FF2B5EF4-FFF2-40B4-BE49-F238E27FC236}">
                <a16:creationId xmlns:a16="http://schemas.microsoft.com/office/drawing/2014/main" id="{748D83BA-20EC-41D1-BE62-81C1C8887629}"/>
              </a:ext>
            </a:extLst>
          </p:cNvPr>
          <p:cNvSpPr/>
          <p:nvPr/>
        </p:nvSpPr>
        <p:spPr>
          <a:xfrm>
            <a:off x="441571" y="1916832"/>
            <a:ext cx="1997728" cy="69923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percorso di I.P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quinquennale</a:t>
            </a:r>
            <a:endParaRPr lang="it-IT" alt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ttangolo arrotondato 32">
            <a:extLst>
              <a:ext uri="{FF2B5EF4-FFF2-40B4-BE49-F238E27FC236}">
                <a16:creationId xmlns:a16="http://schemas.microsoft.com/office/drawing/2014/main" id="{252C4320-8B4B-4BB2-BD78-E2AF5A8A7C4C}"/>
              </a:ext>
            </a:extLst>
          </p:cNvPr>
          <p:cNvSpPr/>
          <p:nvPr/>
        </p:nvSpPr>
        <p:spPr>
          <a:xfrm>
            <a:off x="2784712" y="1916832"/>
            <a:ext cx="1997728" cy="69923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percorso di </a:t>
            </a:r>
            <a:r>
              <a:rPr lang="it-IT" altLang="it-IT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endParaRPr lang="it-IT" alt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via sussidiaria</a:t>
            </a:r>
            <a:endParaRPr lang="it-IT" alt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tangolo arrotondato 32">
            <a:extLst>
              <a:ext uri="{FF2B5EF4-FFF2-40B4-BE49-F238E27FC236}">
                <a16:creationId xmlns:a16="http://schemas.microsoft.com/office/drawing/2014/main" id="{ABA4F104-3BE8-4F51-9761-C56C51E25410}"/>
              </a:ext>
            </a:extLst>
          </p:cNvPr>
          <p:cNvSpPr/>
          <p:nvPr/>
        </p:nvSpPr>
        <p:spPr>
          <a:xfrm>
            <a:off x="6058416" y="1916832"/>
            <a:ext cx="1997728" cy="69923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percorso di </a:t>
            </a:r>
            <a:r>
              <a:rPr lang="it-IT" altLang="it-IT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endParaRPr lang="it-IT" alt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Tabella 27">
            <a:extLst>
              <a:ext uri="{FF2B5EF4-FFF2-40B4-BE49-F238E27FC236}">
                <a16:creationId xmlns:a16="http://schemas.microsoft.com/office/drawing/2014/main" id="{F2D42511-7F15-4FA9-8FBA-A7C3CA78B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074906"/>
              </p:ext>
            </p:extLst>
          </p:nvPr>
        </p:nvGraphicFramePr>
        <p:xfrm>
          <a:off x="622317" y="3085361"/>
          <a:ext cx="1636236" cy="1791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236">
                  <a:extLst>
                    <a:ext uri="{9D8B030D-6E8A-4147-A177-3AD203B41FA5}">
                      <a16:colId xmlns:a16="http://schemas.microsoft.com/office/drawing/2014/main" val="816169606"/>
                    </a:ext>
                  </a:extLst>
                </a:gridCol>
              </a:tblGrid>
              <a:tr h="706838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1° anno</a:t>
                      </a:r>
                    </a:p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BIENNIO</a:t>
                      </a:r>
                    </a:p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420441"/>
                  </a:ext>
                </a:extLst>
              </a:tr>
              <a:tr h="3534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545742"/>
                  </a:ext>
                </a:extLst>
              </a:tr>
              <a:tr h="3534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991642"/>
                  </a:ext>
                </a:extLst>
              </a:tr>
              <a:tr h="3534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991628"/>
                  </a:ext>
                </a:extLst>
              </a:tr>
            </a:tbl>
          </a:graphicData>
        </a:graphic>
      </p:graphicFrame>
      <p:graphicFrame>
        <p:nvGraphicFramePr>
          <p:cNvPr id="31" name="Tabella 30">
            <a:extLst>
              <a:ext uri="{FF2B5EF4-FFF2-40B4-BE49-F238E27FC236}">
                <a16:creationId xmlns:a16="http://schemas.microsoft.com/office/drawing/2014/main" id="{155CC558-3336-4CD2-A433-F83D3A249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098833"/>
              </p:ext>
            </p:extLst>
          </p:nvPr>
        </p:nvGraphicFramePr>
        <p:xfrm>
          <a:off x="2965458" y="3085361"/>
          <a:ext cx="1636236" cy="1011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236">
                  <a:extLst>
                    <a:ext uri="{9D8B030D-6E8A-4147-A177-3AD203B41FA5}">
                      <a16:colId xmlns:a16="http://schemas.microsoft.com/office/drawing/2014/main" val="816169606"/>
                    </a:ext>
                  </a:extLst>
                </a:gridCol>
              </a:tblGrid>
              <a:tr h="170441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420441"/>
                  </a:ext>
                </a:extLst>
              </a:tr>
              <a:tr h="3534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991628"/>
                  </a:ext>
                </a:extLst>
              </a:tr>
              <a:tr h="3534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003040"/>
                  </a:ext>
                </a:extLst>
              </a:tr>
            </a:tbl>
          </a:graphicData>
        </a:graphic>
      </p:graphicFrame>
      <p:graphicFrame>
        <p:nvGraphicFramePr>
          <p:cNvPr id="36" name="Tabella 35">
            <a:extLst>
              <a:ext uri="{FF2B5EF4-FFF2-40B4-BE49-F238E27FC236}">
                <a16:creationId xmlns:a16="http://schemas.microsoft.com/office/drawing/2014/main" id="{2B377433-F805-483B-AFAA-D2393B066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30312"/>
              </p:ext>
            </p:extLst>
          </p:nvPr>
        </p:nvGraphicFramePr>
        <p:xfrm>
          <a:off x="2965458" y="4792295"/>
          <a:ext cx="1636236" cy="310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236">
                  <a:extLst>
                    <a:ext uri="{9D8B030D-6E8A-4147-A177-3AD203B41FA5}">
                      <a16:colId xmlns:a16="http://schemas.microsoft.com/office/drawing/2014/main" val="816169606"/>
                    </a:ext>
                  </a:extLst>
                </a:gridCol>
              </a:tblGrid>
              <a:tr h="310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420441"/>
                  </a:ext>
                </a:extLst>
              </a:tr>
            </a:tbl>
          </a:graphicData>
        </a:graphic>
      </p:graphicFrame>
      <p:graphicFrame>
        <p:nvGraphicFramePr>
          <p:cNvPr id="37" name="Tabella 36">
            <a:extLst>
              <a:ext uri="{FF2B5EF4-FFF2-40B4-BE49-F238E27FC236}">
                <a16:creationId xmlns:a16="http://schemas.microsoft.com/office/drawing/2014/main" id="{A8FDD7E0-687E-4BED-AAFE-30E9C80EF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623981"/>
              </p:ext>
            </p:extLst>
          </p:nvPr>
        </p:nvGraphicFramePr>
        <p:xfrm>
          <a:off x="6203116" y="3048113"/>
          <a:ext cx="1636236" cy="1011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236">
                  <a:extLst>
                    <a:ext uri="{9D8B030D-6E8A-4147-A177-3AD203B41FA5}">
                      <a16:colId xmlns:a16="http://schemas.microsoft.com/office/drawing/2014/main" val="816169606"/>
                    </a:ext>
                  </a:extLst>
                </a:gridCol>
              </a:tblGrid>
              <a:tr h="170441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420441"/>
                  </a:ext>
                </a:extLst>
              </a:tr>
              <a:tr h="3534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991628"/>
                  </a:ext>
                </a:extLst>
              </a:tr>
              <a:tr h="3534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003040"/>
                  </a:ext>
                </a:extLst>
              </a:tr>
            </a:tbl>
          </a:graphicData>
        </a:graphic>
      </p:graphicFrame>
      <p:graphicFrame>
        <p:nvGraphicFramePr>
          <p:cNvPr id="38" name="Tabella 37">
            <a:extLst>
              <a:ext uri="{FF2B5EF4-FFF2-40B4-BE49-F238E27FC236}">
                <a16:creationId xmlns:a16="http://schemas.microsoft.com/office/drawing/2014/main" id="{FD21462A-C54A-4469-97F5-7DF13B3A73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958176"/>
              </p:ext>
            </p:extLst>
          </p:nvPr>
        </p:nvGraphicFramePr>
        <p:xfrm>
          <a:off x="6203116" y="4755047"/>
          <a:ext cx="1636236" cy="310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236">
                  <a:extLst>
                    <a:ext uri="{9D8B030D-6E8A-4147-A177-3AD203B41FA5}">
                      <a16:colId xmlns:a16="http://schemas.microsoft.com/office/drawing/2014/main" val="816169606"/>
                    </a:ext>
                  </a:extLst>
                </a:gridCol>
              </a:tblGrid>
              <a:tr h="310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4° anno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420441"/>
                  </a:ext>
                </a:extLst>
              </a:tr>
            </a:tbl>
          </a:graphicData>
        </a:graphic>
      </p:graphicFrame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0EA5813E-22CF-4EC8-A094-0A2D9B9D0EF7}"/>
              </a:ext>
            </a:extLst>
          </p:cNvPr>
          <p:cNvSpPr txBox="1"/>
          <p:nvPr/>
        </p:nvSpPr>
        <p:spPr>
          <a:xfrm>
            <a:off x="306383" y="5438735"/>
            <a:ext cx="231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>
                <a:solidFill>
                  <a:schemeClr val="bg1"/>
                </a:solidFill>
              </a:rPr>
              <a:t>Diploma di</a:t>
            </a:r>
          </a:p>
          <a:p>
            <a:pPr algn="ctr"/>
            <a:r>
              <a:rPr lang="it-IT" sz="1600" i="1" dirty="0">
                <a:solidFill>
                  <a:schemeClr val="bg1"/>
                </a:solidFill>
              </a:rPr>
              <a:t> istruzione professionale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1D7ADA77-1A0C-4007-98B0-D7E8A960FA00}"/>
              </a:ext>
            </a:extLst>
          </p:cNvPr>
          <p:cNvSpPr txBox="1"/>
          <p:nvPr/>
        </p:nvSpPr>
        <p:spPr>
          <a:xfrm>
            <a:off x="4568669" y="3861048"/>
            <a:ext cx="1636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>
                <a:solidFill>
                  <a:schemeClr val="bg1"/>
                </a:solidFill>
              </a:rPr>
              <a:t>Qualifica</a:t>
            </a:r>
          </a:p>
          <a:p>
            <a:pPr algn="ctr"/>
            <a:r>
              <a:rPr lang="it-IT" sz="1600" i="1" dirty="0">
                <a:solidFill>
                  <a:schemeClr val="bg1"/>
                </a:solidFill>
              </a:rPr>
              <a:t> professionale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B04D8672-941F-4A84-B85F-7FF69D80121B}"/>
              </a:ext>
            </a:extLst>
          </p:cNvPr>
          <p:cNvSpPr txBox="1"/>
          <p:nvPr/>
        </p:nvSpPr>
        <p:spPr>
          <a:xfrm>
            <a:off x="4666458" y="5438735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>
                <a:solidFill>
                  <a:schemeClr val="bg1"/>
                </a:solidFill>
              </a:rPr>
              <a:t>Diploma</a:t>
            </a:r>
          </a:p>
          <a:p>
            <a:pPr algn="ctr"/>
            <a:r>
              <a:rPr lang="it-IT" sz="1600" i="1" dirty="0">
                <a:solidFill>
                  <a:schemeClr val="bg1"/>
                </a:solidFill>
              </a:rPr>
              <a:t> professionale</a:t>
            </a:r>
          </a:p>
        </p:txBody>
      </p:sp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C331688F-4EBD-4D32-A481-0305723B0FDB}"/>
              </a:ext>
            </a:extLst>
          </p:cNvPr>
          <p:cNvCxnSpPr>
            <a:cxnSpLocks/>
          </p:cNvCxnSpPr>
          <p:nvPr/>
        </p:nvCxnSpPr>
        <p:spPr>
          <a:xfrm flipH="1">
            <a:off x="3752242" y="4059751"/>
            <a:ext cx="633" cy="728653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0868C8F1-6135-4157-BF68-6A3DCE83FB07}"/>
              </a:ext>
            </a:extLst>
          </p:cNvPr>
          <p:cNvCxnSpPr>
            <a:cxnSpLocks/>
          </p:cNvCxnSpPr>
          <p:nvPr/>
        </p:nvCxnSpPr>
        <p:spPr>
          <a:xfrm flipH="1">
            <a:off x="7051935" y="4059750"/>
            <a:ext cx="633" cy="728653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43C3EC13-7988-480A-8C9E-6F5A733DA22E}"/>
              </a:ext>
            </a:extLst>
          </p:cNvPr>
          <p:cNvCxnSpPr>
            <a:cxnSpLocks/>
          </p:cNvCxnSpPr>
          <p:nvPr/>
        </p:nvCxnSpPr>
        <p:spPr>
          <a:xfrm flipH="1">
            <a:off x="2258553" y="4424076"/>
            <a:ext cx="4793382" cy="0"/>
          </a:xfrm>
          <a:prstGeom prst="straightConnector1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FDA9F48A-1379-4737-AA21-6EF46E6331E5}"/>
              </a:ext>
            </a:extLst>
          </p:cNvPr>
          <p:cNvCxnSpPr>
            <a:endCxn id="38" idx="1"/>
          </p:cNvCxnSpPr>
          <p:nvPr/>
        </p:nvCxnSpPr>
        <p:spPr>
          <a:xfrm>
            <a:off x="3783576" y="4096999"/>
            <a:ext cx="2419540" cy="813469"/>
          </a:xfrm>
          <a:prstGeom prst="straightConnector1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7E38FC3E-0D68-4B4D-85E7-86D3607AC394}"/>
              </a:ext>
            </a:extLst>
          </p:cNvPr>
          <p:cNvCxnSpPr>
            <a:endCxn id="36" idx="3"/>
          </p:cNvCxnSpPr>
          <p:nvPr/>
        </p:nvCxnSpPr>
        <p:spPr>
          <a:xfrm flipH="1">
            <a:off x="4601694" y="4059750"/>
            <a:ext cx="2419540" cy="887966"/>
          </a:xfrm>
          <a:prstGeom prst="straightConnector1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D6778FB5-8F4E-463C-8ABB-D2BB206C1A50}"/>
              </a:ext>
            </a:extLst>
          </p:cNvPr>
          <p:cNvCxnSpPr/>
          <p:nvPr/>
        </p:nvCxnSpPr>
        <p:spPr>
          <a:xfrm>
            <a:off x="2258553" y="3284984"/>
            <a:ext cx="706905" cy="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6DD1E379-5613-4D8C-9E77-A59E078A0409}"/>
              </a:ext>
            </a:extLst>
          </p:cNvPr>
          <p:cNvCxnSpPr/>
          <p:nvPr/>
        </p:nvCxnSpPr>
        <p:spPr>
          <a:xfrm>
            <a:off x="2232521" y="3933056"/>
            <a:ext cx="706905" cy="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293FA2E0-B5EA-47A7-9F74-B148F7735637}"/>
              </a:ext>
            </a:extLst>
          </p:cNvPr>
          <p:cNvCxnSpPr/>
          <p:nvPr/>
        </p:nvCxnSpPr>
        <p:spPr>
          <a:xfrm>
            <a:off x="2258553" y="3573016"/>
            <a:ext cx="706905" cy="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CB07A1BA-28E4-4C51-AE87-83084A5278D0}"/>
              </a:ext>
            </a:extLst>
          </p:cNvPr>
          <p:cNvCxnSpPr>
            <a:cxnSpLocks/>
          </p:cNvCxnSpPr>
          <p:nvPr/>
        </p:nvCxnSpPr>
        <p:spPr>
          <a:xfrm>
            <a:off x="4601694" y="3275783"/>
            <a:ext cx="1601422" cy="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6D5D4442-9C4A-4DBB-BA2E-A6BC4813E122}"/>
              </a:ext>
            </a:extLst>
          </p:cNvPr>
          <p:cNvCxnSpPr>
            <a:cxnSpLocks/>
          </p:cNvCxnSpPr>
          <p:nvPr/>
        </p:nvCxnSpPr>
        <p:spPr>
          <a:xfrm>
            <a:off x="4601694" y="3573016"/>
            <a:ext cx="1601422" cy="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5174EFE1-EB2E-470A-8C17-039E5BF08640}"/>
              </a:ext>
            </a:extLst>
          </p:cNvPr>
          <p:cNvCxnSpPr>
            <a:cxnSpLocks/>
          </p:cNvCxnSpPr>
          <p:nvPr/>
        </p:nvCxnSpPr>
        <p:spPr>
          <a:xfrm>
            <a:off x="4601694" y="3861048"/>
            <a:ext cx="1601422" cy="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02D480B1-6AB1-4397-8C53-1F4C486F83CE}"/>
              </a:ext>
            </a:extLst>
          </p:cNvPr>
          <p:cNvCxnSpPr/>
          <p:nvPr/>
        </p:nvCxnSpPr>
        <p:spPr>
          <a:xfrm>
            <a:off x="7021234" y="5065889"/>
            <a:ext cx="0" cy="307327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CF591D4A-9066-447E-9FEF-D5BA835AD6FB}"/>
              </a:ext>
            </a:extLst>
          </p:cNvPr>
          <p:cNvCxnSpPr>
            <a:cxnSpLocks/>
          </p:cNvCxnSpPr>
          <p:nvPr/>
        </p:nvCxnSpPr>
        <p:spPr>
          <a:xfrm flipH="1">
            <a:off x="1426887" y="5373216"/>
            <a:ext cx="5594348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130EF67-D19D-4059-8C3F-38CE2A3421DD}"/>
              </a:ext>
            </a:extLst>
          </p:cNvPr>
          <p:cNvCxnSpPr/>
          <p:nvPr/>
        </p:nvCxnSpPr>
        <p:spPr>
          <a:xfrm>
            <a:off x="3752242" y="5103137"/>
            <a:ext cx="0" cy="270079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6E4C0BA0-9A0D-4B02-823B-BB256A638576}"/>
              </a:ext>
            </a:extLst>
          </p:cNvPr>
          <p:cNvCxnSpPr/>
          <p:nvPr/>
        </p:nvCxnSpPr>
        <p:spPr>
          <a:xfrm flipV="1">
            <a:off x="1426887" y="4878658"/>
            <a:ext cx="0" cy="496078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5051F644-55F1-43C6-93BC-A101E86FC23E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2665106" y="1471195"/>
            <a:ext cx="0" cy="229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A3DE86FC-F770-4559-A138-B34BD3F1E184}"/>
              </a:ext>
            </a:extLst>
          </p:cNvPr>
          <p:cNvCxnSpPr>
            <a:cxnSpLocks/>
          </p:cNvCxnSpPr>
          <p:nvPr/>
        </p:nvCxnSpPr>
        <p:spPr>
          <a:xfrm>
            <a:off x="1426887" y="1700808"/>
            <a:ext cx="2356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7CD4C991-787F-491F-B9DC-DDE3282B4B81}"/>
              </a:ext>
            </a:extLst>
          </p:cNvPr>
          <p:cNvCxnSpPr>
            <a:cxnSpLocks/>
          </p:cNvCxnSpPr>
          <p:nvPr/>
        </p:nvCxnSpPr>
        <p:spPr>
          <a:xfrm>
            <a:off x="1415909" y="1700808"/>
            <a:ext cx="0" cy="280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BFD78420-D1FC-4622-87F5-A8BEEFCDFFF5}"/>
              </a:ext>
            </a:extLst>
          </p:cNvPr>
          <p:cNvCxnSpPr>
            <a:cxnSpLocks/>
          </p:cNvCxnSpPr>
          <p:nvPr/>
        </p:nvCxnSpPr>
        <p:spPr>
          <a:xfrm>
            <a:off x="3776303" y="1700808"/>
            <a:ext cx="0" cy="280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763556DD-E523-48CB-B56D-9D726C0E0473}"/>
              </a:ext>
            </a:extLst>
          </p:cNvPr>
          <p:cNvCxnSpPr>
            <a:cxnSpLocks/>
          </p:cNvCxnSpPr>
          <p:nvPr/>
        </p:nvCxnSpPr>
        <p:spPr>
          <a:xfrm>
            <a:off x="1393304" y="2616064"/>
            <a:ext cx="0" cy="4692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971E5B6F-BD5F-4CC4-B971-792DC6F3E7DA}"/>
              </a:ext>
            </a:extLst>
          </p:cNvPr>
          <p:cNvCxnSpPr>
            <a:cxnSpLocks/>
          </p:cNvCxnSpPr>
          <p:nvPr/>
        </p:nvCxnSpPr>
        <p:spPr>
          <a:xfrm>
            <a:off x="3783576" y="2641366"/>
            <a:ext cx="0" cy="4692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>
            <a:extLst>
              <a:ext uri="{FF2B5EF4-FFF2-40B4-BE49-F238E27FC236}">
                <a16:creationId xmlns:a16="http://schemas.microsoft.com/office/drawing/2014/main" id="{E20DD5C0-C06A-44F5-BA97-EFAD876041F6}"/>
              </a:ext>
            </a:extLst>
          </p:cNvPr>
          <p:cNvCxnSpPr>
            <a:cxnSpLocks/>
          </p:cNvCxnSpPr>
          <p:nvPr/>
        </p:nvCxnSpPr>
        <p:spPr>
          <a:xfrm>
            <a:off x="7021234" y="2616063"/>
            <a:ext cx="0" cy="4692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2DC8B8CF-C489-4DA1-9EB3-EA87278ABF40}"/>
              </a:ext>
            </a:extLst>
          </p:cNvPr>
          <p:cNvCxnSpPr>
            <a:cxnSpLocks/>
          </p:cNvCxnSpPr>
          <p:nvPr/>
        </p:nvCxnSpPr>
        <p:spPr>
          <a:xfrm>
            <a:off x="7021234" y="1471195"/>
            <a:ext cx="0" cy="457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48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45563" y="-65658"/>
            <a:ext cx="2808312" cy="2664285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Sistemi di istruzione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professio-nalizzante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12368"/>
            <a:ext cx="2590006" cy="1828800"/>
          </a:xfrm>
        </p:spPr>
        <p:txBody>
          <a:bodyPr>
            <a:normAutofit lnSpcReduction="1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2, comma 1,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61/2017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Legge 10 marzo 2000, n. 62</a:t>
            </a:r>
          </a:p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17 ottobre 2005, n. 226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E5C80445-7A4B-43DF-80C3-4A933411F8CE}"/>
              </a:ext>
            </a:extLst>
          </p:cNvPr>
          <p:cNvGrpSpPr/>
          <p:nvPr/>
        </p:nvGrpSpPr>
        <p:grpSpPr>
          <a:xfrm>
            <a:off x="481925" y="486489"/>
            <a:ext cx="8361811" cy="6079633"/>
            <a:chOff x="481925" y="486489"/>
            <a:chExt cx="8361811" cy="6079633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2486945" y="486489"/>
              <a:ext cx="4255758" cy="81539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Studentessa e studente in possesso del titolo conclusivo del primo ciclo di istruzione</a:t>
              </a:r>
            </a:p>
          </p:txBody>
        </p:sp>
        <p:cxnSp>
          <p:nvCxnSpPr>
            <p:cNvPr id="42" name="Connettore 1 6">
              <a:extLst>
                <a:ext uri="{FF2B5EF4-FFF2-40B4-BE49-F238E27FC236}">
                  <a16:creationId xmlns:a16="http://schemas.microsoft.com/office/drawing/2014/main" id="{BF6506BD-8108-44BF-AB6C-04138B8EF9A2}"/>
                </a:ext>
              </a:extLst>
            </p:cNvPr>
            <p:cNvCxnSpPr/>
            <p:nvPr/>
          </p:nvCxnSpPr>
          <p:spPr>
            <a:xfrm>
              <a:off x="2160513" y="2852936"/>
              <a:ext cx="475252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2 42">
              <a:extLst>
                <a:ext uri="{FF2B5EF4-FFF2-40B4-BE49-F238E27FC236}">
                  <a16:creationId xmlns:a16="http://schemas.microsoft.com/office/drawing/2014/main" id="{37819C4D-9177-40B2-B4E7-1C035AE04C79}"/>
                </a:ext>
              </a:extLst>
            </p:cNvPr>
            <p:cNvCxnSpPr>
              <a:cxnSpLocks/>
            </p:cNvCxnSpPr>
            <p:nvPr/>
          </p:nvCxnSpPr>
          <p:spPr>
            <a:xfrm>
              <a:off x="2160513" y="2857128"/>
              <a:ext cx="0" cy="4050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FFBA4FDE-F610-4C7A-B305-2C67233D80E7}"/>
                </a:ext>
              </a:extLst>
            </p:cNvPr>
            <p:cNvCxnSpPr>
              <a:cxnSpLocks/>
            </p:cNvCxnSpPr>
            <p:nvPr/>
          </p:nvCxnSpPr>
          <p:spPr>
            <a:xfrm>
              <a:off x="4608785" y="1301883"/>
              <a:ext cx="0" cy="15510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481925" y="3277288"/>
              <a:ext cx="3691755" cy="871792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Percorsi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 istruzione professionale 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 il conseguimento di diplomi quinquennali, realizzati da scuole statali o scuole paritarie</a:t>
              </a:r>
            </a:p>
          </p:txBody>
        </p:sp>
        <p:sp>
          <p:nvSpPr>
            <p:cNvPr id="46" name="Rettangolo arrotondato 24">
              <a:extLst>
                <a:ext uri="{FF2B5EF4-FFF2-40B4-BE49-F238E27FC236}">
                  <a16:creationId xmlns:a16="http://schemas.microsoft.com/office/drawing/2014/main" id="{B46A13C6-5EDE-4599-9A70-772EE321CAFF}"/>
                </a:ext>
              </a:extLst>
            </p:cNvPr>
            <p:cNvSpPr/>
            <p:nvPr/>
          </p:nvSpPr>
          <p:spPr>
            <a:xfrm>
              <a:off x="4752801" y="3302972"/>
              <a:ext cx="3835782" cy="142217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Percorsi di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istruzione e formazione professionale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per il conseguimento di qualifiche triennali e di diplomi professionali quadriennali, realizzati dalle istituzioni formative accreditate dalle Regioni e dalle Province autonome di Trento e Bolzano</a:t>
              </a:r>
            </a:p>
          </p:txBody>
        </p:sp>
        <p:cxnSp>
          <p:nvCxnSpPr>
            <p:cNvPr id="47" name="Connettore 2 46">
              <a:extLst>
                <a:ext uri="{FF2B5EF4-FFF2-40B4-BE49-F238E27FC236}">
                  <a16:creationId xmlns:a16="http://schemas.microsoft.com/office/drawing/2014/main" id="{F087C38A-DF20-432D-A289-CC14B9158899}"/>
                </a:ext>
              </a:extLst>
            </p:cNvPr>
            <p:cNvCxnSpPr>
              <a:cxnSpLocks/>
            </p:cNvCxnSpPr>
            <p:nvPr/>
          </p:nvCxnSpPr>
          <p:spPr>
            <a:xfrm>
              <a:off x="6932920" y="2857128"/>
              <a:ext cx="0" cy="4050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ttangolo arrotondato 14">
              <a:extLst>
                <a:ext uri="{FF2B5EF4-FFF2-40B4-BE49-F238E27FC236}">
                  <a16:creationId xmlns:a16="http://schemas.microsoft.com/office/drawing/2014/main" id="{E10A5290-1712-4B81-B409-38CA168DE718}"/>
                </a:ext>
              </a:extLst>
            </p:cNvPr>
            <p:cNvSpPr/>
            <p:nvPr/>
          </p:nvSpPr>
          <p:spPr>
            <a:xfrm>
              <a:off x="5151976" y="1505204"/>
              <a:ext cx="3691760" cy="109342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ai fini dell’assolvimento del diritto-dovere all’istruzione e formazione sino al conseguimento, entro il diciottesimo anno di età, di almeno una qualifica professionale triennale</a:t>
              </a:r>
            </a:p>
          </p:txBody>
        </p:sp>
        <p:cxnSp>
          <p:nvCxnSpPr>
            <p:cNvPr id="49" name="Connettore diritto 48">
              <a:extLst>
                <a:ext uri="{FF2B5EF4-FFF2-40B4-BE49-F238E27FC236}">
                  <a16:creationId xmlns:a16="http://schemas.microsoft.com/office/drawing/2014/main" id="{D32D95C2-99E0-4674-8E59-3ED77B3D814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06" y="2017440"/>
              <a:ext cx="583579" cy="3538"/>
            </a:xfrm>
            <a:prstGeom prst="line">
              <a:avLst/>
            </a:prstGeom>
            <a:ln cmpd="dbl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ttangolo arrotondato 23">
              <a:extLst>
                <a:ext uri="{FF2B5EF4-FFF2-40B4-BE49-F238E27FC236}">
                  <a16:creationId xmlns:a16="http://schemas.microsoft.com/office/drawing/2014/main" id="{247D8563-3127-49E8-B945-5C62E0DF10D6}"/>
                </a:ext>
              </a:extLst>
            </p:cNvPr>
            <p:cNvSpPr/>
            <p:nvPr/>
          </p:nvSpPr>
          <p:spPr>
            <a:xfrm>
              <a:off x="1190481" y="5157431"/>
              <a:ext cx="6836607" cy="54411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compresenza di due sistemi di istruzione professionalizzante (I.P. e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DISTINTI – DIVERSI - RACCORDATI</a:t>
              </a:r>
            </a:p>
          </p:txBody>
        </p:sp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D0036E22-F374-473F-8EEC-68ABBB6BC7D7}"/>
                </a:ext>
              </a:extLst>
            </p:cNvPr>
            <p:cNvCxnSpPr>
              <a:cxnSpLocks/>
            </p:cNvCxnSpPr>
            <p:nvPr/>
          </p:nvCxnSpPr>
          <p:spPr>
            <a:xfrm>
              <a:off x="720353" y="4149080"/>
              <a:ext cx="0" cy="12804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2 6">
              <a:extLst>
                <a:ext uri="{FF2B5EF4-FFF2-40B4-BE49-F238E27FC236}">
                  <a16:creationId xmlns:a16="http://schemas.microsoft.com/office/drawing/2014/main" id="{D8AD3FA6-C0AF-4D71-8540-7A90987A9798}"/>
                </a:ext>
              </a:extLst>
            </p:cNvPr>
            <p:cNvCxnSpPr>
              <a:endCxn id="14" idx="1"/>
            </p:cNvCxnSpPr>
            <p:nvPr/>
          </p:nvCxnSpPr>
          <p:spPr>
            <a:xfrm>
              <a:off x="720353" y="5429489"/>
              <a:ext cx="4701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6E6548CA-F2B1-40EE-8F83-5EBE337FEEA6}"/>
                </a:ext>
              </a:extLst>
            </p:cNvPr>
            <p:cNvCxnSpPr>
              <a:cxnSpLocks/>
            </p:cNvCxnSpPr>
            <p:nvPr/>
          </p:nvCxnSpPr>
          <p:spPr>
            <a:xfrm>
              <a:off x="8425209" y="4725144"/>
              <a:ext cx="0" cy="704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2 10">
              <a:extLst>
                <a:ext uri="{FF2B5EF4-FFF2-40B4-BE49-F238E27FC236}">
                  <a16:creationId xmlns:a16="http://schemas.microsoft.com/office/drawing/2014/main" id="{C441D041-05F8-4567-8437-442064213091}"/>
                </a:ext>
              </a:extLst>
            </p:cNvPr>
            <p:cNvCxnSpPr>
              <a:endCxn id="14" idx="3"/>
            </p:cNvCxnSpPr>
            <p:nvPr/>
          </p:nvCxnSpPr>
          <p:spPr>
            <a:xfrm flipH="1">
              <a:off x="8027088" y="5429489"/>
              <a:ext cx="39812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ttangolo arrotondato 14">
              <a:extLst>
                <a:ext uri="{FF2B5EF4-FFF2-40B4-BE49-F238E27FC236}">
                  <a16:creationId xmlns:a16="http://schemas.microsoft.com/office/drawing/2014/main" id="{933FA11A-2EE1-4B49-9023-3220A4855030}"/>
                </a:ext>
              </a:extLst>
            </p:cNvPr>
            <p:cNvSpPr/>
            <p:nvPr/>
          </p:nvSpPr>
          <p:spPr>
            <a:xfrm>
              <a:off x="5573291" y="5861776"/>
              <a:ext cx="2979851" cy="704346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dovranno sovrapporsi, confondersi, né essere assorbiti l’uno nell’altro</a:t>
              </a:r>
            </a:p>
          </p:txBody>
        </p:sp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9E33AC07-27FD-4247-B698-0254F5BB4B90}"/>
                </a:ext>
              </a:extLst>
            </p:cNvPr>
            <p:cNvCxnSpPr/>
            <p:nvPr/>
          </p:nvCxnSpPr>
          <p:spPr>
            <a:xfrm>
              <a:off x="5151976" y="5701547"/>
              <a:ext cx="0" cy="5124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2 18">
              <a:extLst>
                <a:ext uri="{FF2B5EF4-FFF2-40B4-BE49-F238E27FC236}">
                  <a16:creationId xmlns:a16="http://schemas.microsoft.com/office/drawing/2014/main" id="{7AD708E6-76A4-4D18-B50D-A470B4767F74}"/>
                </a:ext>
              </a:extLst>
            </p:cNvPr>
            <p:cNvCxnSpPr>
              <a:cxnSpLocks/>
              <a:endCxn id="26" idx="1"/>
            </p:cNvCxnSpPr>
            <p:nvPr/>
          </p:nvCxnSpPr>
          <p:spPr>
            <a:xfrm>
              <a:off x="5151976" y="6213949"/>
              <a:ext cx="42131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1992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2481" y="2926359"/>
            <a:ext cx="2590006" cy="2014809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D.M. 22 maggio 2018, n. 427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Accordo Conferenza Stato-Regioni (repertorio atti n. 100/CSR)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827C79EC-0CCC-431A-BDEE-8FE751F63715}"/>
              </a:ext>
            </a:extLst>
          </p:cNvPr>
          <p:cNvGrpSpPr/>
          <p:nvPr/>
        </p:nvGrpSpPr>
        <p:grpSpPr>
          <a:xfrm>
            <a:off x="864370" y="978990"/>
            <a:ext cx="7488832" cy="4250210"/>
            <a:chOff x="864370" y="764704"/>
            <a:chExt cx="7488832" cy="4250210"/>
          </a:xfrm>
        </p:grpSpPr>
        <p:sp>
          <p:nvSpPr>
            <p:cNvPr id="30" name="Rettangolo arrotondato 24">
              <a:extLst>
                <a:ext uri="{FF2B5EF4-FFF2-40B4-BE49-F238E27FC236}">
                  <a16:creationId xmlns:a16="http://schemas.microsoft.com/office/drawing/2014/main" id="{3400E39E-1401-4E0F-A4E5-E85CC602CCCE}"/>
                </a:ext>
              </a:extLst>
            </p:cNvPr>
            <p:cNvSpPr/>
            <p:nvPr/>
          </p:nvSpPr>
          <p:spPr>
            <a:xfrm>
              <a:off x="1440435" y="764704"/>
              <a:ext cx="6336702" cy="11421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ACCORDO IN SEDE DI CONFERENZA PERMANENTE PER I RAPPORTI TRA LO STATO, LE REGIONI E LE PROVINCE AUTONOME DI TRENTO E BOLZANO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ttangolo arrotondato 32">
              <a:extLst>
                <a:ext uri="{FF2B5EF4-FFF2-40B4-BE49-F238E27FC236}">
                  <a16:creationId xmlns:a16="http://schemas.microsoft.com/office/drawing/2014/main" id="{0297C62F-FB59-4962-8F1D-32BD6BF30EF4}"/>
                </a:ext>
              </a:extLst>
            </p:cNvPr>
            <p:cNvSpPr/>
            <p:nvPr/>
          </p:nvSpPr>
          <p:spPr>
            <a:xfrm>
              <a:off x="864370" y="3931403"/>
              <a:ext cx="7488832" cy="108351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definizione delle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fasi dei passaggi tra i percorsi di istruzione professionale e i percorsi di istruzione e formazione professionale 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compresi nel repertorio nazionale dell’offerta di istruzione e formazione professionale</a:t>
              </a:r>
            </a:p>
          </p:txBody>
        </p:sp>
        <p:sp>
          <p:nvSpPr>
            <p:cNvPr id="18" name="Rettangolo arrotondato 14">
              <a:extLst>
                <a:ext uri="{FF2B5EF4-FFF2-40B4-BE49-F238E27FC236}">
                  <a16:creationId xmlns:a16="http://schemas.microsoft.com/office/drawing/2014/main" id="{540F86CF-6CCE-46BC-B1DB-210C3FF707B0}"/>
                </a:ext>
              </a:extLst>
            </p:cNvPr>
            <p:cNvSpPr/>
            <p:nvPr/>
          </p:nvSpPr>
          <p:spPr>
            <a:xfrm>
              <a:off x="5760913" y="2531589"/>
              <a:ext cx="2160241" cy="77507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recepito dal D.M. 22 maggio 2018, n. 427</a:t>
              </a:r>
            </a:p>
          </p:txBody>
        </p:sp>
        <p:cxnSp>
          <p:nvCxnSpPr>
            <p:cNvPr id="3" name="Connettore 2 2">
              <a:extLst>
                <a:ext uri="{FF2B5EF4-FFF2-40B4-BE49-F238E27FC236}">
                  <a16:creationId xmlns:a16="http://schemas.microsoft.com/office/drawing/2014/main" id="{1828FEF3-5C6B-4BB0-ABCC-82A1E538F5E7}"/>
                </a:ext>
              </a:extLst>
            </p:cNvPr>
            <p:cNvCxnSpPr>
              <a:stCxn id="30" idx="2"/>
            </p:cNvCxnSpPr>
            <p:nvPr/>
          </p:nvCxnSpPr>
          <p:spPr>
            <a:xfrm>
              <a:off x="4608786" y="1906850"/>
              <a:ext cx="0" cy="20245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A392797B-F3BB-4605-8A8C-CFA593E3849B}"/>
                </a:ext>
              </a:extLst>
            </p:cNvPr>
            <p:cNvCxnSpPr>
              <a:cxnSpLocks/>
            </p:cNvCxnSpPr>
            <p:nvPr/>
          </p:nvCxnSpPr>
          <p:spPr>
            <a:xfrm>
              <a:off x="4667986" y="2928049"/>
              <a:ext cx="1152128" cy="10848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027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2481" y="2926359"/>
            <a:ext cx="2590006" cy="2014809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Reversibilità delle scelte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8D0043EE-5CF1-4D0E-9C9A-F74F173A2D76}"/>
              </a:ext>
            </a:extLst>
          </p:cNvPr>
          <p:cNvGrpSpPr/>
          <p:nvPr/>
        </p:nvGrpSpPr>
        <p:grpSpPr>
          <a:xfrm>
            <a:off x="432321" y="582847"/>
            <a:ext cx="8021505" cy="5744399"/>
            <a:chOff x="432321" y="582847"/>
            <a:chExt cx="8021505" cy="5744399"/>
          </a:xfrm>
        </p:grpSpPr>
        <p:sp>
          <p:nvSpPr>
            <p:cNvPr id="30" name="Rettangolo arrotondato 24">
              <a:extLst>
                <a:ext uri="{FF2B5EF4-FFF2-40B4-BE49-F238E27FC236}">
                  <a16:creationId xmlns:a16="http://schemas.microsoft.com/office/drawing/2014/main" id="{3400E39E-1401-4E0F-A4E5-E85CC602CCCE}"/>
                </a:ext>
              </a:extLst>
            </p:cNvPr>
            <p:cNvSpPr/>
            <p:nvPr/>
          </p:nvSpPr>
          <p:spPr>
            <a:xfrm>
              <a:off x="2268527" y="582847"/>
              <a:ext cx="4680518" cy="57606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reversibilità dei percorsi 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è sempre garantita</a:t>
              </a:r>
            </a:p>
          </p:txBody>
        </p:sp>
        <p:sp>
          <p:nvSpPr>
            <p:cNvPr id="17" name="Rettangolo arrotondato 32">
              <a:extLst>
                <a:ext uri="{FF2B5EF4-FFF2-40B4-BE49-F238E27FC236}">
                  <a16:creationId xmlns:a16="http://schemas.microsoft.com/office/drawing/2014/main" id="{0297C62F-FB59-4962-8F1D-32BD6BF30EF4}"/>
                </a:ext>
              </a:extLst>
            </p:cNvPr>
            <p:cNvSpPr/>
            <p:nvPr/>
          </p:nvSpPr>
          <p:spPr>
            <a:xfrm>
              <a:off x="756359" y="2132618"/>
              <a:ext cx="3024335" cy="79374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accesso all’esame di qualifica o diploma professionale</a:t>
              </a:r>
            </a:p>
          </p:txBody>
        </p:sp>
        <p:sp>
          <p:nvSpPr>
            <p:cNvPr id="18" name="Rettangolo arrotondato 14">
              <a:extLst>
                <a:ext uri="{FF2B5EF4-FFF2-40B4-BE49-F238E27FC236}">
                  <a16:creationId xmlns:a16="http://schemas.microsoft.com/office/drawing/2014/main" id="{540F86CF-6CCE-46BC-B1DB-210C3FF707B0}"/>
                </a:ext>
              </a:extLst>
            </p:cNvPr>
            <p:cNvSpPr/>
            <p:nvPr/>
          </p:nvSpPr>
          <p:spPr>
            <a:xfrm>
              <a:off x="5163620" y="1575697"/>
              <a:ext cx="3009562" cy="77507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previo riconoscimento dei crediti formativi</a:t>
              </a:r>
            </a:p>
          </p:txBody>
        </p:sp>
        <p:sp>
          <p:nvSpPr>
            <p:cNvPr id="11" name="Rettangolo arrotondato 14">
              <a:extLst>
                <a:ext uri="{FF2B5EF4-FFF2-40B4-BE49-F238E27FC236}">
                  <a16:creationId xmlns:a16="http://schemas.microsoft.com/office/drawing/2014/main" id="{937DC154-EF98-40F1-B7C4-6AB520DF3DE9}"/>
                </a:ext>
              </a:extLst>
            </p:cNvPr>
            <p:cNvSpPr/>
            <p:nvPr/>
          </p:nvSpPr>
          <p:spPr>
            <a:xfrm>
              <a:off x="5163620" y="2708920"/>
              <a:ext cx="3009562" cy="77507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attraverso la personalizzazione dei percorsi</a:t>
              </a:r>
            </a:p>
          </p:txBody>
        </p:sp>
        <p:sp>
          <p:nvSpPr>
            <p:cNvPr id="12" name="Rettangolo arrotondato 32">
              <a:extLst>
                <a:ext uri="{FF2B5EF4-FFF2-40B4-BE49-F238E27FC236}">
                  <a16:creationId xmlns:a16="http://schemas.microsoft.com/office/drawing/2014/main" id="{EE8E50AD-49F8-4003-BD2B-22F4E774AF70}"/>
                </a:ext>
              </a:extLst>
            </p:cNvPr>
            <p:cNvSpPr/>
            <p:nvPr/>
          </p:nvSpPr>
          <p:spPr>
            <a:xfrm>
              <a:off x="749489" y="4725144"/>
              <a:ext cx="3024335" cy="79374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passaggio tra percorsi di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I.P. e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40AA646E-EBDE-404E-A6C9-60CC03A5C501}"/>
                </a:ext>
              </a:extLst>
            </p:cNvPr>
            <p:cNvSpPr/>
            <p:nvPr/>
          </p:nvSpPr>
          <p:spPr>
            <a:xfrm>
              <a:off x="5072626" y="3986847"/>
              <a:ext cx="3381200" cy="104494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misure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-orientamento in caso di mancanza delle condizioni essenziali per il passaggio</a:t>
              </a:r>
            </a:p>
          </p:txBody>
        </p:sp>
        <p:sp>
          <p:nvSpPr>
            <p:cNvPr id="14" name="Rettangolo arrotondato 14">
              <a:extLst>
                <a:ext uri="{FF2B5EF4-FFF2-40B4-BE49-F238E27FC236}">
                  <a16:creationId xmlns:a16="http://schemas.microsoft.com/office/drawing/2014/main" id="{2760F995-EA5E-42B1-AA69-AF10CF9E3641}"/>
                </a:ext>
              </a:extLst>
            </p:cNvPr>
            <p:cNvSpPr/>
            <p:nvPr/>
          </p:nvSpPr>
          <p:spPr>
            <a:xfrm>
              <a:off x="5072626" y="5282303"/>
              <a:ext cx="3290206" cy="104494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anche in caso di discontinuità nelle frequenza dei percorsi o in caso di rientro dopo un periodo di interruzione degli studi</a:t>
              </a:r>
            </a:p>
          </p:txBody>
        </p: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38DF2A67-B258-47D5-8462-54E283ABD277}"/>
                </a:ext>
              </a:extLst>
            </p:cNvPr>
            <p:cNvCxnSpPr>
              <a:stCxn id="30" idx="1"/>
            </p:cNvCxnSpPr>
            <p:nvPr/>
          </p:nvCxnSpPr>
          <p:spPr>
            <a:xfrm flipH="1">
              <a:off x="432321" y="870879"/>
              <a:ext cx="183620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AFF49B04-D86B-4CBC-BC16-B2982D2ABD1B}"/>
                </a:ext>
              </a:extLst>
            </p:cNvPr>
            <p:cNvCxnSpPr/>
            <p:nvPr/>
          </p:nvCxnSpPr>
          <p:spPr>
            <a:xfrm>
              <a:off x="432321" y="870879"/>
              <a:ext cx="0" cy="42511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>
              <a:extLst>
                <a:ext uri="{FF2B5EF4-FFF2-40B4-BE49-F238E27FC236}">
                  <a16:creationId xmlns:a16="http://schemas.microsoft.com/office/drawing/2014/main" id="{23103F4F-C895-4A1F-8844-2E1F8773BCA9}"/>
                </a:ext>
              </a:extLst>
            </p:cNvPr>
            <p:cNvCxnSpPr>
              <a:endCxn id="17" idx="1"/>
            </p:cNvCxnSpPr>
            <p:nvPr/>
          </p:nvCxnSpPr>
          <p:spPr>
            <a:xfrm>
              <a:off x="432321" y="2529488"/>
              <a:ext cx="324038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2 19">
              <a:extLst>
                <a:ext uri="{FF2B5EF4-FFF2-40B4-BE49-F238E27FC236}">
                  <a16:creationId xmlns:a16="http://schemas.microsoft.com/office/drawing/2014/main" id="{FEC3AB38-C49D-4617-8A2D-54EF4D808820}"/>
                </a:ext>
              </a:extLst>
            </p:cNvPr>
            <p:cNvCxnSpPr>
              <a:endCxn id="12" idx="1"/>
            </p:cNvCxnSpPr>
            <p:nvPr/>
          </p:nvCxnSpPr>
          <p:spPr>
            <a:xfrm>
              <a:off x="432321" y="5122014"/>
              <a:ext cx="317168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0391E78A-688B-4BDD-9A20-EEACAFF4C310}"/>
                </a:ext>
              </a:extLst>
            </p:cNvPr>
            <p:cNvCxnSpPr>
              <a:stCxn id="17" idx="3"/>
            </p:cNvCxnSpPr>
            <p:nvPr/>
          </p:nvCxnSpPr>
          <p:spPr>
            <a:xfrm flipV="1">
              <a:off x="3780694" y="2529488"/>
              <a:ext cx="684075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>
              <a:extLst>
                <a:ext uri="{FF2B5EF4-FFF2-40B4-BE49-F238E27FC236}">
                  <a16:creationId xmlns:a16="http://schemas.microsoft.com/office/drawing/2014/main" id="{D5F71184-1AC8-4F24-B98B-265D31FE11E0}"/>
                </a:ext>
              </a:extLst>
            </p:cNvPr>
            <p:cNvCxnSpPr/>
            <p:nvPr/>
          </p:nvCxnSpPr>
          <p:spPr>
            <a:xfrm>
              <a:off x="4440364" y="1933915"/>
              <a:ext cx="0" cy="11625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2 27">
              <a:extLst>
                <a:ext uri="{FF2B5EF4-FFF2-40B4-BE49-F238E27FC236}">
                  <a16:creationId xmlns:a16="http://schemas.microsoft.com/office/drawing/2014/main" id="{DC784BD5-EBF9-4EF3-9220-7694DF324ADA}"/>
                </a:ext>
              </a:extLst>
            </p:cNvPr>
            <p:cNvCxnSpPr>
              <a:endCxn id="11" idx="1"/>
            </p:cNvCxnSpPr>
            <p:nvPr/>
          </p:nvCxnSpPr>
          <p:spPr>
            <a:xfrm>
              <a:off x="4440364" y="3096457"/>
              <a:ext cx="72325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>
              <a:extLst>
                <a:ext uri="{FF2B5EF4-FFF2-40B4-BE49-F238E27FC236}">
                  <a16:creationId xmlns:a16="http://schemas.microsoft.com/office/drawing/2014/main" id="{7260826D-0F9F-43A7-AB90-F51D39E665C9}"/>
                </a:ext>
              </a:extLst>
            </p:cNvPr>
            <p:cNvCxnSpPr>
              <a:cxnSpLocks/>
            </p:cNvCxnSpPr>
            <p:nvPr/>
          </p:nvCxnSpPr>
          <p:spPr>
            <a:xfrm>
              <a:off x="4440364" y="1928856"/>
              <a:ext cx="72325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20FB0F94-3B7E-4C69-9CE9-5EF8A93A192B}"/>
                </a:ext>
              </a:extLst>
            </p:cNvPr>
            <p:cNvCxnSpPr/>
            <p:nvPr/>
          </p:nvCxnSpPr>
          <p:spPr>
            <a:xfrm flipV="1">
              <a:off x="3689700" y="5143786"/>
              <a:ext cx="684075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diritto 33">
              <a:extLst>
                <a:ext uri="{FF2B5EF4-FFF2-40B4-BE49-F238E27FC236}">
                  <a16:creationId xmlns:a16="http://schemas.microsoft.com/office/drawing/2014/main" id="{CF2E9E05-B456-4185-94E0-45E04FB68C8F}"/>
                </a:ext>
              </a:extLst>
            </p:cNvPr>
            <p:cNvCxnSpPr>
              <a:cxnSpLocks/>
            </p:cNvCxnSpPr>
            <p:nvPr/>
          </p:nvCxnSpPr>
          <p:spPr>
            <a:xfrm>
              <a:off x="4333623" y="4543154"/>
              <a:ext cx="0" cy="12711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>
              <a:extLst>
                <a:ext uri="{FF2B5EF4-FFF2-40B4-BE49-F238E27FC236}">
                  <a16:creationId xmlns:a16="http://schemas.microsoft.com/office/drawing/2014/main" id="{452ED1A0-CE96-4DFB-807B-AB9562BF7EEF}"/>
                </a:ext>
              </a:extLst>
            </p:cNvPr>
            <p:cNvCxnSpPr>
              <a:cxnSpLocks/>
            </p:cNvCxnSpPr>
            <p:nvPr/>
          </p:nvCxnSpPr>
          <p:spPr>
            <a:xfrm>
              <a:off x="4333623" y="5804774"/>
              <a:ext cx="76875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>
              <a:extLst>
                <a:ext uri="{FF2B5EF4-FFF2-40B4-BE49-F238E27FC236}">
                  <a16:creationId xmlns:a16="http://schemas.microsoft.com/office/drawing/2014/main" id="{5D8AC62A-68E0-49D4-BA04-33DC00412E37}"/>
                </a:ext>
              </a:extLst>
            </p:cNvPr>
            <p:cNvCxnSpPr>
              <a:cxnSpLocks/>
            </p:cNvCxnSpPr>
            <p:nvPr/>
          </p:nvCxnSpPr>
          <p:spPr>
            <a:xfrm>
              <a:off x="4349370" y="4543154"/>
              <a:ext cx="72325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3817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2481" y="2926359"/>
            <a:ext cx="2590006" cy="2014809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Procedimento del passaggio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A5AF828-6F9A-466F-9F62-8D78FD17A68A}"/>
              </a:ext>
            </a:extLst>
          </p:cNvPr>
          <p:cNvGrpSpPr/>
          <p:nvPr/>
        </p:nvGrpSpPr>
        <p:grpSpPr>
          <a:xfrm>
            <a:off x="749489" y="656856"/>
            <a:ext cx="7789577" cy="5852584"/>
            <a:chOff x="749489" y="656856"/>
            <a:chExt cx="7789577" cy="5852584"/>
          </a:xfrm>
        </p:grpSpPr>
        <p:sp>
          <p:nvSpPr>
            <p:cNvPr id="30" name="Rettangolo arrotondato 24">
              <a:extLst>
                <a:ext uri="{FF2B5EF4-FFF2-40B4-BE49-F238E27FC236}">
                  <a16:creationId xmlns:a16="http://schemas.microsoft.com/office/drawing/2014/main" id="{3400E39E-1401-4E0F-A4E5-E85CC602CCCE}"/>
                </a:ext>
              </a:extLst>
            </p:cNvPr>
            <p:cNvSpPr/>
            <p:nvPr/>
          </p:nvSpPr>
          <p:spPr>
            <a:xfrm>
              <a:off x="749489" y="657162"/>
              <a:ext cx="3492386" cy="57606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ISTITUZIONE DI PROVENIENZA</a:t>
              </a:r>
            </a:p>
          </p:txBody>
        </p:sp>
        <p:sp>
          <p:nvSpPr>
            <p:cNvPr id="18" name="Rettangolo arrotondato 14">
              <a:extLst>
                <a:ext uri="{FF2B5EF4-FFF2-40B4-BE49-F238E27FC236}">
                  <a16:creationId xmlns:a16="http://schemas.microsoft.com/office/drawing/2014/main" id="{540F86CF-6CCE-46BC-B1DB-210C3FF707B0}"/>
                </a:ext>
              </a:extLst>
            </p:cNvPr>
            <p:cNvSpPr/>
            <p:nvPr/>
          </p:nvSpPr>
          <p:spPr>
            <a:xfrm>
              <a:off x="887441" y="2117005"/>
              <a:ext cx="3009562" cy="77507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acquisisce la domanda di passaggio </a:t>
              </a:r>
            </a:p>
          </p:txBody>
        </p:sp>
        <p:sp>
          <p:nvSpPr>
            <p:cNvPr id="11" name="Rettangolo arrotondato 14">
              <a:extLst>
                <a:ext uri="{FF2B5EF4-FFF2-40B4-BE49-F238E27FC236}">
                  <a16:creationId xmlns:a16="http://schemas.microsoft.com/office/drawing/2014/main" id="{937DC154-EF98-40F1-B7C4-6AB520DF3DE9}"/>
                </a:ext>
              </a:extLst>
            </p:cNvPr>
            <p:cNvSpPr/>
            <p:nvPr/>
          </p:nvSpPr>
          <p:spPr>
            <a:xfrm>
              <a:off x="5070834" y="1914334"/>
              <a:ext cx="3250974" cy="108011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elabora il bilancio delle competenze sulla base della documentazione trasmessa e di eventuali verifiche in ingresso</a:t>
              </a:r>
            </a:p>
          </p:txBody>
        </p:sp>
        <p:sp>
          <p:nvSpPr>
            <p:cNvPr id="23" name="Rettangolo arrotondato 24">
              <a:extLst>
                <a:ext uri="{FF2B5EF4-FFF2-40B4-BE49-F238E27FC236}">
                  <a16:creationId xmlns:a16="http://schemas.microsoft.com/office/drawing/2014/main" id="{7A78FD35-9A8C-4E37-B1B9-81B13CD8766E}"/>
                </a:ext>
              </a:extLst>
            </p:cNvPr>
            <p:cNvSpPr/>
            <p:nvPr/>
          </p:nvSpPr>
          <p:spPr>
            <a:xfrm>
              <a:off x="5046680" y="656856"/>
              <a:ext cx="3492386" cy="57606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ISTITUZIONE DI DESTINAZIONE</a:t>
              </a:r>
            </a:p>
          </p:txBody>
        </p:sp>
        <p:sp>
          <p:nvSpPr>
            <p:cNvPr id="25" name="Rettangolo arrotondato 14">
              <a:extLst>
                <a:ext uri="{FF2B5EF4-FFF2-40B4-BE49-F238E27FC236}">
                  <a16:creationId xmlns:a16="http://schemas.microsoft.com/office/drawing/2014/main" id="{AFF55CCE-7427-45FE-A344-309410168A13}"/>
                </a:ext>
              </a:extLst>
            </p:cNvPr>
            <p:cNvSpPr/>
            <p:nvPr/>
          </p:nvSpPr>
          <p:spPr>
            <a:xfrm>
              <a:off x="893989" y="3133449"/>
              <a:ext cx="3003014" cy="158276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Certificato di competenze, attestazione delle competenze, titolo di studio, ogni altra documentazione utile ai fini del riconoscimento di crediti</a:t>
              </a:r>
            </a:p>
          </p:txBody>
        </p:sp>
        <p:sp>
          <p:nvSpPr>
            <p:cNvPr id="26" name="Rettangolo arrotondato 14">
              <a:extLst>
                <a:ext uri="{FF2B5EF4-FFF2-40B4-BE49-F238E27FC236}">
                  <a16:creationId xmlns:a16="http://schemas.microsoft.com/office/drawing/2014/main" id="{A7E33BB2-E5D6-42CD-8B80-84F1DCE13A8B}"/>
                </a:ext>
              </a:extLst>
            </p:cNvPr>
            <p:cNvSpPr/>
            <p:nvPr/>
          </p:nvSpPr>
          <p:spPr>
            <a:xfrm>
              <a:off x="936906" y="4957580"/>
              <a:ext cx="3003014" cy="88881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eventuale designazione dell’incaricato in commissione per i passaggi</a:t>
              </a:r>
            </a:p>
          </p:txBody>
        </p:sp>
        <p:sp>
          <p:nvSpPr>
            <p:cNvPr id="27" name="Rettangolo arrotondato 14">
              <a:extLst>
                <a:ext uri="{FF2B5EF4-FFF2-40B4-BE49-F238E27FC236}">
                  <a16:creationId xmlns:a16="http://schemas.microsoft.com/office/drawing/2014/main" id="{DE587159-9ADE-4A68-A38B-3C57C2A5A713}"/>
                </a:ext>
              </a:extLst>
            </p:cNvPr>
            <p:cNvSpPr/>
            <p:nvPr/>
          </p:nvSpPr>
          <p:spPr>
            <a:xfrm>
              <a:off x="5046679" y="3177678"/>
              <a:ext cx="3250973" cy="108011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determina l’annualità di inserimento sulla base dei crediti riconosciuti, eventuali riduzioni orarie</a:t>
              </a:r>
            </a:p>
          </p:txBody>
        </p:sp>
        <p:sp>
          <p:nvSpPr>
            <p:cNvPr id="29" name="Rettangolo arrotondato 14">
              <a:extLst>
                <a:ext uri="{FF2B5EF4-FFF2-40B4-BE49-F238E27FC236}">
                  <a16:creationId xmlns:a16="http://schemas.microsoft.com/office/drawing/2014/main" id="{72D4E52F-0620-433D-B5FE-4A265A8D3AE6}"/>
                </a:ext>
              </a:extLst>
            </p:cNvPr>
            <p:cNvSpPr/>
            <p:nvPr/>
          </p:nvSpPr>
          <p:spPr>
            <a:xfrm>
              <a:off x="5048300" y="4399151"/>
              <a:ext cx="3249352" cy="108011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progetta e realizza attività di inserimento, integrative, di accompagnamento (per favorire il successo formativo)</a:t>
              </a:r>
            </a:p>
          </p:txBody>
        </p:sp>
        <p:sp>
          <p:nvSpPr>
            <p:cNvPr id="32" name="Rettangolo arrotondato 14">
              <a:extLst>
                <a:ext uri="{FF2B5EF4-FFF2-40B4-BE49-F238E27FC236}">
                  <a16:creationId xmlns:a16="http://schemas.microsoft.com/office/drawing/2014/main" id="{35CAB6EA-3DAF-4104-8751-3A1A369123CB}"/>
                </a:ext>
              </a:extLst>
            </p:cNvPr>
            <p:cNvSpPr/>
            <p:nvPr/>
          </p:nvSpPr>
          <p:spPr>
            <a:xfrm>
              <a:off x="5074186" y="5620624"/>
              <a:ext cx="3223465" cy="88881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valutazione del processo di inserimento e accompagnamento</a:t>
              </a:r>
            </a:p>
          </p:txBody>
        </p:sp>
        <p:cxnSp>
          <p:nvCxnSpPr>
            <p:cNvPr id="3" name="Connettore 2 2">
              <a:extLst>
                <a:ext uri="{FF2B5EF4-FFF2-40B4-BE49-F238E27FC236}">
                  <a16:creationId xmlns:a16="http://schemas.microsoft.com/office/drawing/2014/main" id="{2DBD1A52-4CE2-428F-BB83-9CD68668E14D}"/>
                </a:ext>
              </a:extLst>
            </p:cNvPr>
            <p:cNvCxnSpPr>
              <a:stCxn id="18" idx="3"/>
            </p:cNvCxnSpPr>
            <p:nvPr/>
          </p:nvCxnSpPr>
          <p:spPr>
            <a:xfrm>
              <a:off x="3897003" y="2504542"/>
              <a:ext cx="114967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2 5">
              <a:extLst>
                <a:ext uri="{FF2B5EF4-FFF2-40B4-BE49-F238E27FC236}">
                  <a16:creationId xmlns:a16="http://schemas.microsoft.com/office/drawing/2014/main" id="{5415A79B-ABD6-47B2-9C7F-C7F294A845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7003" y="2569472"/>
              <a:ext cx="1149676" cy="14202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CasellaDiTesto 36">
              <a:extLst>
                <a:ext uri="{FF2B5EF4-FFF2-40B4-BE49-F238E27FC236}">
                  <a16:creationId xmlns:a16="http://schemas.microsoft.com/office/drawing/2014/main" id="{6BDEAB77-0C7A-4877-B24D-B5CB53982AF9}"/>
                </a:ext>
              </a:extLst>
            </p:cNvPr>
            <p:cNvSpPr txBox="1"/>
            <p:nvPr/>
          </p:nvSpPr>
          <p:spPr>
            <a:xfrm>
              <a:off x="3897003" y="2132856"/>
              <a:ext cx="11738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trasmette</a:t>
              </a:r>
            </a:p>
          </p:txBody>
        </p:sp>
        <p:sp>
          <p:nvSpPr>
            <p:cNvPr id="38" name="CasellaDiTesto 37">
              <a:extLst>
                <a:ext uri="{FF2B5EF4-FFF2-40B4-BE49-F238E27FC236}">
                  <a16:creationId xmlns:a16="http://schemas.microsoft.com/office/drawing/2014/main" id="{23C96798-0B84-4C51-AB53-79457034459B}"/>
                </a:ext>
              </a:extLst>
            </p:cNvPr>
            <p:cNvSpPr txBox="1"/>
            <p:nvPr/>
          </p:nvSpPr>
          <p:spPr>
            <a:xfrm rot="18494141">
              <a:off x="3830446" y="2932833"/>
              <a:ext cx="11738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trasmette</a:t>
              </a:r>
            </a:p>
          </p:txBody>
        </p:sp>
        <p:sp>
          <p:nvSpPr>
            <p:cNvPr id="39" name="Freccia a destra con strisce 15">
              <a:extLst>
                <a:ext uri="{FF2B5EF4-FFF2-40B4-BE49-F238E27FC236}">
                  <a16:creationId xmlns:a16="http://schemas.microsoft.com/office/drawing/2014/main" id="{BF58A37A-6A3A-400D-9151-B9B3F70FDA88}"/>
                </a:ext>
              </a:extLst>
            </p:cNvPr>
            <p:cNvSpPr/>
            <p:nvPr/>
          </p:nvSpPr>
          <p:spPr>
            <a:xfrm rot="5400000">
              <a:off x="2191702" y="1285048"/>
              <a:ext cx="401039" cy="716972"/>
            </a:xfrm>
            <a:prstGeom prst="striped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Freccia a destra con strisce 15">
              <a:extLst>
                <a:ext uri="{FF2B5EF4-FFF2-40B4-BE49-F238E27FC236}">
                  <a16:creationId xmlns:a16="http://schemas.microsoft.com/office/drawing/2014/main" id="{34230538-F422-4F9A-99F4-74E62EF7AB4B}"/>
                </a:ext>
              </a:extLst>
            </p:cNvPr>
            <p:cNvSpPr/>
            <p:nvPr/>
          </p:nvSpPr>
          <p:spPr>
            <a:xfrm rot="5400000">
              <a:off x="6471646" y="1271302"/>
              <a:ext cx="401039" cy="716972"/>
            </a:xfrm>
            <a:prstGeom prst="striped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229643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2481" y="2926359"/>
            <a:ext cx="2590006" cy="2014809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Riconoscimento dei crediti ai fini del passaggio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586C9492-C417-4304-9C9B-CB3BDDBC3185}"/>
              </a:ext>
            </a:extLst>
          </p:cNvPr>
          <p:cNvGrpSpPr/>
          <p:nvPr/>
        </p:nvGrpSpPr>
        <p:grpSpPr>
          <a:xfrm>
            <a:off x="720353" y="554420"/>
            <a:ext cx="7848872" cy="5817168"/>
            <a:chOff x="720353" y="554420"/>
            <a:chExt cx="7848872" cy="5817168"/>
          </a:xfrm>
        </p:grpSpPr>
        <p:sp>
          <p:nvSpPr>
            <p:cNvPr id="30" name="Rettangolo arrotondato 24">
              <a:extLst>
                <a:ext uri="{FF2B5EF4-FFF2-40B4-BE49-F238E27FC236}">
                  <a16:creationId xmlns:a16="http://schemas.microsoft.com/office/drawing/2014/main" id="{3400E39E-1401-4E0F-A4E5-E85CC602CCCE}"/>
                </a:ext>
              </a:extLst>
            </p:cNvPr>
            <p:cNvSpPr/>
            <p:nvPr/>
          </p:nvSpPr>
          <p:spPr>
            <a:xfrm>
              <a:off x="720353" y="554420"/>
              <a:ext cx="7632848" cy="1346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CREDITO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valore attribuibile alle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competenze, abilità e conoscenze 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acquisite dalla studentessa e dallo studente nel proprio percorso di apprendimento,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certificate, validate e comunque riconoscibili 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ai fini dell’inserimento nel percorso di IP o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per il quale ha presentato la domanda di passaggio</a:t>
              </a:r>
            </a:p>
          </p:txBody>
        </p:sp>
        <p:sp>
          <p:nvSpPr>
            <p:cNvPr id="18" name="Rettangolo arrotondato 14">
              <a:extLst>
                <a:ext uri="{FF2B5EF4-FFF2-40B4-BE49-F238E27FC236}">
                  <a16:creationId xmlns:a16="http://schemas.microsoft.com/office/drawing/2014/main" id="{540F86CF-6CCE-46BC-B1DB-210C3FF707B0}"/>
                </a:ext>
              </a:extLst>
            </p:cNvPr>
            <p:cNvSpPr/>
            <p:nvPr/>
          </p:nvSpPr>
          <p:spPr>
            <a:xfrm>
              <a:off x="1066346" y="3809968"/>
              <a:ext cx="2590006" cy="75413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Certificato di competenze</a:t>
              </a:r>
            </a:p>
          </p:txBody>
        </p:sp>
        <p:sp>
          <p:nvSpPr>
            <p:cNvPr id="19" name="Rettangolo arrotondato 32">
              <a:extLst>
                <a:ext uri="{FF2B5EF4-FFF2-40B4-BE49-F238E27FC236}">
                  <a16:creationId xmlns:a16="http://schemas.microsoft.com/office/drawing/2014/main" id="{517B638D-843A-4F2C-B7A0-FE898B2E57A8}"/>
                </a:ext>
              </a:extLst>
            </p:cNvPr>
            <p:cNvSpPr/>
            <p:nvPr/>
          </p:nvSpPr>
          <p:spPr>
            <a:xfrm>
              <a:off x="1224408" y="2635259"/>
              <a:ext cx="2353193" cy="79374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Istituzione di I.P. di provenienza</a:t>
              </a:r>
            </a:p>
          </p:txBody>
        </p:sp>
        <p:sp>
          <p:nvSpPr>
            <p:cNvPr id="20" name="Rettangolo arrotondato 32">
              <a:extLst>
                <a:ext uri="{FF2B5EF4-FFF2-40B4-BE49-F238E27FC236}">
                  <a16:creationId xmlns:a16="http://schemas.microsoft.com/office/drawing/2014/main" id="{3F9EC72E-DFEF-44C2-847E-9D50ACAA327C}"/>
                </a:ext>
              </a:extLst>
            </p:cNvPr>
            <p:cNvSpPr/>
            <p:nvPr/>
          </p:nvSpPr>
          <p:spPr>
            <a:xfrm>
              <a:off x="5178444" y="2636912"/>
              <a:ext cx="2353193" cy="79374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Istituzione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di provenienza</a:t>
              </a:r>
            </a:p>
          </p:txBody>
        </p:sp>
        <p:sp>
          <p:nvSpPr>
            <p:cNvPr id="21" name="Rettangolo arrotondato 14">
              <a:extLst>
                <a:ext uri="{FF2B5EF4-FFF2-40B4-BE49-F238E27FC236}">
                  <a16:creationId xmlns:a16="http://schemas.microsoft.com/office/drawing/2014/main" id="{B92DCF8E-033D-4B85-A138-F78D9EB08304}"/>
                </a:ext>
              </a:extLst>
            </p:cNvPr>
            <p:cNvSpPr/>
            <p:nvPr/>
          </p:nvSpPr>
          <p:spPr>
            <a:xfrm>
              <a:off x="5060037" y="3789040"/>
              <a:ext cx="2590006" cy="75413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Attestazione delle competenze</a:t>
              </a:r>
            </a:p>
          </p:txBody>
        </p:sp>
        <p:sp>
          <p:nvSpPr>
            <p:cNvPr id="22" name="Rettangolo arrotondato 14">
              <a:extLst>
                <a:ext uri="{FF2B5EF4-FFF2-40B4-BE49-F238E27FC236}">
                  <a16:creationId xmlns:a16="http://schemas.microsoft.com/office/drawing/2014/main" id="{E9F74EF7-CBF6-44F6-B6F7-3E13E87648EE}"/>
                </a:ext>
              </a:extLst>
            </p:cNvPr>
            <p:cNvSpPr/>
            <p:nvPr/>
          </p:nvSpPr>
          <p:spPr>
            <a:xfrm>
              <a:off x="720353" y="5025588"/>
              <a:ext cx="7848872" cy="134600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comprensiva degli apprendimenti acquisiti dalla studentessa e dallo studente anche nell’ambito di esercitazioni pratiche, esperienze realizzate in Italia e all’estero anche con periodi di inserimento nelle realtà culturali, sportive, sociali, produttive, professionali e dei servizi, tirocini, stage e percorsi di alternanza scuola-lavoro e percorsi di apprendimento di primo livello</a:t>
              </a:r>
            </a:p>
          </p:txBody>
        </p:sp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4D5805ED-70B5-4EEC-9B12-98135CF8F631}"/>
                </a:ext>
              </a:extLst>
            </p:cNvPr>
            <p:cNvCxnSpPr>
              <a:stCxn id="30" idx="2"/>
            </p:cNvCxnSpPr>
            <p:nvPr/>
          </p:nvCxnSpPr>
          <p:spPr>
            <a:xfrm>
              <a:off x="4536777" y="1900420"/>
              <a:ext cx="0" cy="3764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7F19EDAF-F4EC-4B5D-81EB-7456658AB90E}"/>
                </a:ext>
              </a:extLst>
            </p:cNvPr>
            <p:cNvCxnSpPr>
              <a:cxnSpLocks/>
            </p:cNvCxnSpPr>
            <p:nvPr/>
          </p:nvCxnSpPr>
          <p:spPr>
            <a:xfrm>
              <a:off x="2361349" y="2276872"/>
              <a:ext cx="411964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2 11">
              <a:extLst>
                <a:ext uri="{FF2B5EF4-FFF2-40B4-BE49-F238E27FC236}">
                  <a16:creationId xmlns:a16="http://schemas.microsoft.com/office/drawing/2014/main" id="{6B8FC537-0FC3-43C7-853B-0D53CF03C01A}"/>
                </a:ext>
              </a:extLst>
            </p:cNvPr>
            <p:cNvCxnSpPr>
              <a:cxnSpLocks/>
            </p:cNvCxnSpPr>
            <p:nvPr/>
          </p:nvCxnSpPr>
          <p:spPr>
            <a:xfrm>
              <a:off x="2361349" y="2281783"/>
              <a:ext cx="0" cy="353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>
              <a:extLst>
                <a:ext uri="{FF2B5EF4-FFF2-40B4-BE49-F238E27FC236}">
                  <a16:creationId xmlns:a16="http://schemas.microsoft.com/office/drawing/2014/main" id="{2D2327C9-A5E6-4570-8903-037688C9A64A}"/>
                </a:ext>
              </a:extLst>
            </p:cNvPr>
            <p:cNvCxnSpPr>
              <a:cxnSpLocks/>
            </p:cNvCxnSpPr>
            <p:nvPr/>
          </p:nvCxnSpPr>
          <p:spPr>
            <a:xfrm>
              <a:off x="6480993" y="2276872"/>
              <a:ext cx="0" cy="353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6311F21A-4FB3-4DE5-9432-9B9AED478947}"/>
                </a:ext>
              </a:extLst>
            </p:cNvPr>
            <p:cNvSpPr txBox="1"/>
            <p:nvPr/>
          </p:nvSpPr>
          <p:spPr>
            <a:xfrm>
              <a:off x="4538310" y="1948234"/>
              <a:ext cx="29723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certificazione delle competenze</a:t>
              </a:r>
            </a:p>
          </p:txBody>
        </p:sp>
        <p:cxnSp>
          <p:nvCxnSpPr>
            <p:cNvPr id="24" name="Connettore 2 23">
              <a:extLst>
                <a:ext uri="{FF2B5EF4-FFF2-40B4-BE49-F238E27FC236}">
                  <a16:creationId xmlns:a16="http://schemas.microsoft.com/office/drawing/2014/main" id="{E3EB7D3E-3D3D-44EA-950E-F84981DBFDAF}"/>
                </a:ext>
              </a:extLst>
            </p:cNvPr>
            <p:cNvCxnSpPr/>
            <p:nvPr/>
          </p:nvCxnSpPr>
          <p:spPr>
            <a:xfrm>
              <a:off x="2361349" y="3429000"/>
              <a:ext cx="0" cy="3809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2 40">
              <a:extLst>
                <a:ext uri="{FF2B5EF4-FFF2-40B4-BE49-F238E27FC236}">
                  <a16:creationId xmlns:a16="http://schemas.microsoft.com/office/drawing/2014/main" id="{84F5ABCE-D953-4250-9979-3867F8CE4855}"/>
                </a:ext>
              </a:extLst>
            </p:cNvPr>
            <p:cNvCxnSpPr/>
            <p:nvPr/>
          </p:nvCxnSpPr>
          <p:spPr>
            <a:xfrm>
              <a:off x="6444277" y="3429000"/>
              <a:ext cx="0" cy="3809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3132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2481" y="2926359"/>
            <a:ext cx="2590006" cy="2014809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Domanda di passaggio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5" name="Gruppo 74">
            <a:extLst>
              <a:ext uri="{FF2B5EF4-FFF2-40B4-BE49-F238E27FC236}">
                <a16:creationId xmlns:a16="http://schemas.microsoft.com/office/drawing/2014/main" id="{4354F6B6-FCF0-4961-8270-C97DE26D9709}"/>
              </a:ext>
            </a:extLst>
          </p:cNvPr>
          <p:cNvGrpSpPr/>
          <p:nvPr/>
        </p:nvGrpSpPr>
        <p:grpSpPr>
          <a:xfrm>
            <a:off x="674811" y="445128"/>
            <a:ext cx="7880654" cy="6152224"/>
            <a:chOff x="674811" y="445128"/>
            <a:chExt cx="7880654" cy="6152224"/>
          </a:xfrm>
        </p:grpSpPr>
        <p:sp>
          <p:nvSpPr>
            <p:cNvPr id="18" name="Rettangolo arrotondato 14">
              <a:extLst>
                <a:ext uri="{FF2B5EF4-FFF2-40B4-BE49-F238E27FC236}">
                  <a16:creationId xmlns:a16="http://schemas.microsoft.com/office/drawing/2014/main" id="{540F86CF-6CCE-46BC-B1DB-210C3FF707B0}"/>
                </a:ext>
              </a:extLst>
            </p:cNvPr>
            <p:cNvSpPr/>
            <p:nvPr/>
          </p:nvSpPr>
          <p:spPr>
            <a:xfrm>
              <a:off x="3434202" y="445128"/>
              <a:ext cx="4300257" cy="49513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studentessa o studente se maggiorenne</a:t>
              </a:r>
            </a:p>
          </p:txBody>
        </p:sp>
        <p:sp>
          <p:nvSpPr>
            <p:cNvPr id="19" name="Rettangolo arrotondato 32">
              <a:extLst>
                <a:ext uri="{FF2B5EF4-FFF2-40B4-BE49-F238E27FC236}">
                  <a16:creationId xmlns:a16="http://schemas.microsoft.com/office/drawing/2014/main" id="{517B638D-843A-4F2C-B7A0-FE898B2E57A8}"/>
                </a:ext>
              </a:extLst>
            </p:cNvPr>
            <p:cNvSpPr/>
            <p:nvPr/>
          </p:nvSpPr>
          <p:spPr>
            <a:xfrm>
              <a:off x="720353" y="692696"/>
              <a:ext cx="1885204" cy="67080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 la presenta</a:t>
              </a:r>
            </a:p>
          </p:txBody>
        </p:sp>
        <p:sp>
          <p:nvSpPr>
            <p:cNvPr id="23" name="Rettangolo arrotondato 14">
              <a:extLst>
                <a:ext uri="{FF2B5EF4-FFF2-40B4-BE49-F238E27FC236}">
                  <a16:creationId xmlns:a16="http://schemas.microsoft.com/office/drawing/2014/main" id="{C1FFFCCB-7EDC-4740-8526-7B43DFDEB053}"/>
                </a:ext>
              </a:extLst>
            </p:cNvPr>
            <p:cNvSpPr/>
            <p:nvPr/>
          </p:nvSpPr>
          <p:spPr>
            <a:xfrm>
              <a:off x="3434200" y="1021192"/>
              <a:ext cx="4300257" cy="52451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 esercita la responsabilità genitoriale (se studentessa o studente minorenne)</a:t>
              </a:r>
            </a:p>
          </p:txBody>
        </p:sp>
        <p:sp>
          <p:nvSpPr>
            <p:cNvPr id="25" name="Rettangolo arrotondato 14">
              <a:extLst>
                <a:ext uri="{FF2B5EF4-FFF2-40B4-BE49-F238E27FC236}">
                  <a16:creationId xmlns:a16="http://schemas.microsoft.com/office/drawing/2014/main" id="{AE672A76-E56D-490E-AE79-A36E7BB83673}"/>
                </a:ext>
              </a:extLst>
            </p:cNvPr>
            <p:cNvSpPr/>
            <p:nvPr/>
          </p:nvSpPr>
          <p:spPr>
            <a:xfrm>
              <a:off x="3434201" y="1844824"/>
              <a:ext cx="5100277" cy="54217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all’istituzione nella quale è attivato il percorso richiesto, per il tramite dell’istituzione di appartenenza</a:t>
              </a:r>
            </a:p>
          </p:txBody>
        </p:sp>
        <p:sp>
          <p:nvSpPr>
            <p:cNvPr id="26" name="Rettangolo arrotondato 32">
              <a:extLst>
                <a:ext uri="{FF2B5EF4-FFF2-40B4-BE49-F238E27FC236}">
                  <a16:creationId xmlns:a16="http://schemas.microsoft.com/office/drawing/2014/main" id="{B0D2CA48-FFA9-4ACA-95CA-67675A26014C}"/>
                </a:ext>
              </a:extLst>
            </p:cNvPr>
            <p:cNvSpPr/>
            <p:nvPr/>
          </p:nvSpPr>
          <p:spPr>
            <a:xfrm>
              <a:off x="720353" y="2172261"/>
              <a:ext cx="1885204" cy="67080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chi va presentata</a:t>
              </a:r>
            </a:p>
          </p:txBody>
        </p:sp>
        <p:sp>
          <p:nvSpPr>
            <p:cNvPr id="28" name="Rettangolo arrotondato 14">
              <a:extLst>
                <a:ext uri="{FF2B5EF4-FFF2-40B4-BE49-F238E27FC236}">
                  <a16:creationId xmlns:a16="http://schemas.microsoft.com/office/drawing/2014/main" id="{B06A79C3-C757-4114-8D40-650164C3ED82}"/>
                </a:ext>
              </a:extLst>
            </p:cNvPr>
            <p:cNvSpPr/>
            <p:nvPr/>
          </p:nvSpPr>
          <p:spPr>
            <a:xfrm>
              <a:off x="3426490" y="2471591"/>
              <a:ext cx="5100277" cy="79208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direttamente all’istituzione nella quale è attivato il percorso richiesto, nel caso di rientro dopo un periodo di interruzione degli studi</a:t>
              </a:r>
            </a:p>
          </p:txBody>
        </p:sp>
        <p:sp>
          <p:nvSpPr>
            <p:cNvPr id="29" name="Rettangolo arrotondato 14">
              <a:extLst>
                <a:ext uri="{FF2B5EF4-FFF2-40B4-BE49-F238E27FC236}">
                  <a16:creationId xmlns:a16="http://schemas.microsoft.com/office/drawing/2014/main" id="{BC0BA964-F0DA-4BEE-AEF3-F2AD7D97EB1D}"/>
                </a:ext>
              </a:extLst>
            </p:cNvPr>
            <p:cNvSpPr/>
            <p:nvPr/>
          </p:nvSpPr>
          <p:spPr>
            <a:xfrm>
              <a:off x="3407112" y="3754109"/>
              <a:ext cx="2208035" cy="49513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corso del biennio</a:t>
              </a:r>
            </a:p>
          </p:txBody>
        </p:sp>
        <p:sp>
          <p:nvSpPr>
            <p:cNvPr id="32" name="Rettangolo arrotondato 32">
              <a:extLst>
                <a:ext uri="{FF2B5EF4-FFF2-40B4-BE49-F238E27FC236}">
                  <a16:creationId xmlns:a16="http://schemas.microsoft.com/office/drawing/2014/main" id="{722366A4-1C02-468E-97D8-D3F59D3864B8}"/>
                </a:ext>
              </a:extLst>
            </p:cNvPr>
            <p:cNvSpPr/>
            <p:nvPr/>
          </p:nvSpPr>
          <p:spPr>
            <a:xfrm>
              <a:off x="674811" y="4774416"/>
              <a:ext cx="1885204" cy="67080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quando va presentata</a:t>
              </a:r>
            </a:p>
          </p:txBody>
        </p:sp>
        <p:sp>
          <p:nvSpPr>
            <p:cNvPr id="35" name="Rettangolo arrotondato 14">
              <a:extLst>
                <a:ext uri="{FF2B5EF4-FFF2-40B4-BE49-F238E27FC236}">
                  <a16:creationId xmlns:a16="http://schemas.microsoft.com/office/drawing/2014/main" id="{7D8F01E2-F759-43C8-A9A0-FA695DB1C8F0}"/>
                </a:ext>
              </a:extLst>
            </p:cNvPr>
            <p:cNvSpPr/>
            <p:nvPr/>
          </p:nvSpPr>
          <p:spPr>
            <a:xfrm>
              <a:off x="5723269" y="3501008"/>
              <a:ext cx="2803498" cy="426364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entro 31 gennaio da I.P. a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ttangolo arrotondato 14">
              <a:extLst>
                <a:ext uri="{FF2B5EF4-FFF2-40B4-BE49-F238E27FC236}">
                  <a16:creationId xmlns:a16="http://schemas.microsoft.com/office/drawing/2014/main" id="{2F61106D-3F18-4BFF-BAA7-097802205E8C}"/>
                </a:ext>
              </a:extLst>
            </p:cNvPr>
            <p:cNvSpPr/>
            <p:nvPr/>
          </p:nvSpPr>
          <p:spPr>
            <a:xfrm>
              <a:off x="5745155" y="4870788"/>
              <a:ext cx="2810310" cy="426364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entro 30 novembre sia da I.P. a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che da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I.P.</a:t>
              </a:r>
            </a:p>
          </p:txBody>
        </p:sp>
        <p:sp>
          <p:nvSpPr>
            <p:cNvPr id="37" name="Rettangolo arrotondato 14">
              <a:extLst>
                <a:ext uri="{FF2B5EF4-FFF2-40B4-BE49-F238E27FC236}">
                  <a16:creationId xmlns:a16="http://schemas.microsoft.com/office/drawing/2014/main" id="{8AE4B712-C9A6-41F4-A70D-52C983B2F9B4}"/>
                </a:ext>
              </a:extLst>
            </p:cNvPr>
            <p:cNvSpPr/>
            <p:nvPr/>
          </p:nvSpPr>
          <p:spPr>
            <a:xfrm>
              <a:off x="3376293" y="4870788"/>
              <a:ext cx="2208035" cy="49513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corso del 3° anno</a:t>
              </a:r>
            </a:p>
          </p:txBody>
        </p:sp>
        <p:sp>
          <p:nvSpPr>
            <p:cNvPr id="38" name="Rettangolo arrotondato 14">
              <a:extLst>
                <a:ext uri="{FF2B5EF4-FFF2-40B4-BE49-F238E27FC236}">
                  <a16:creationId xmlns:a16="http://schemas.microsoft.com/office/drawing/2014/main" id="{FCBAF148-B05A-41E4-88DB-983215E845C9}"/>
                </a:ext>
              </a:extLst>
            </p:cNvPr>
            <p:cNvSpPr/>
            <p:nvPr/>
          </p:nvSpPr>
          <p:spPr>
            <a:xfrm>
              <a:off x="5724168" y="4044310"/>
              <a:ext cx="2810310" cy="4503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secondo regolamenti regionali da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I.P.</a:t>
              </a:r>
            </a:p>
          </p:txBody>
        </p:sp>
        <p:sp>
          <p:nvSpPr>
            <p:cNvPr id="39" name="Rettangolo arrotondato 14">
              <a:extLst>
                <a:ext uri="{FF2B5EF4-FFF2-40B4-BE49-F238E27FC236}">
                  <a16:creationId xmlns:a16="http://schemas.microsoft.com/office/drawing/2014/main" id="{DFC0767A-3D96-4608-8B62-EE0747C99A51}"/>
                </a:ext>
              </a:extLst>
            </p:cNvPr>
            <p:cNvSpPr/>
            <p:nvPr/>
          </p:nvSpPr>
          <p:spPr>
            <a:xfrm>
              <a:off x="3376292" y="5914893"/>
              <a:ext cx="2208035" cy="49513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 termine dell’anno</a:t>
              </a:r>
            </a:p>
          </p:txBody>
        </p:sp>
        <p:sp>
          <p:nvSpPr>
            <p:cNvPr id="40" name="Rettangolo arrotondato 14">
              <a:extLst>
                <a:ext uri="{FF2B5EF4-FFF2-40B4-BE49-F238E27FC236}">
                  <a16:creationId xmlns:a16="http://schemas.microsoft.com/office/drawing/2014/main" id="{36913EBE-9E0B-41FB-BED8-778BBF6A02C1}"/>
                </a:ext>
              </a:extLst>
            </p:cNvPr>
            <p:cNvSpPr/>
            <p:nvPr/>
          </p:nvSpPr>
          <p:spPr>
            <a:xfrm>
              <a:off x="5730980" y="5666931"/>
              <a:ext cx="2810311" cy="42636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entro 30 giugno da I.P. a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ttangolo arrotondato 14">
              <a:extLst>
                <a:ext uri="{FF2B5EF4-FFF2-40B4-BE49-F238E27FC236}">
                  <a16:creationId xmlns:a16="http://schemas.microsoft.com/office/drawing/2014/main" id="{D571AA33-9D09-4752-B6A1-13A4F17EF1E5}"/>
                </a:ext>
              </a:extLst>
            </p:cNvPr>
            <p:cNvSpPr/>
            <p:nvPr/>
          </p:nvSpPr>
          <p:spPr>
            <a:xfrm>
              <a:off x="5730980" y="6170988"/>
              <a:ext cx="2810311" cy="426364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secondo regolamenti regionali da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I.P.</a:t>
              </a:r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8B0558A2-8CD0-4A45-8406-DFBD049E175B}"/>
                </a:ext>
              </a:extLst>
            </p:cNvPr>
            <p:cNvCxnSpPr>
              <a:cxnSpLocks/>
            </p:cNvCxnSpPr>
            <p:nvPr/>
          </p:nvCxnSpPr>
          <p:spPr>
            <a:xfrm>
              <a:off x="2592561" y="1024556"/>
              <a:ext cx="453575" cy="35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9D1D7535-1E1B-46F7-BFA3-5799F6B21E08}"/>
                </a:ext>
              </a:extLst>
            </p:cNvPr>
            <p:cNvCxnSpPr/>
            <p:nvPr/>
          </p:nvCxnSpPr>
          <p:spPr>
            <a:xfrm>
              <a:off x="3024609" y="692696"/>
              <a:ext cx="0" cy="67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2 13">
              <a:extLst>
                <a:ext uri="{FF2B5EF4-FFF2-40B4-BE49-F238E27FC236}">
                  <a16:creationId xmlns:a16="http://schemas.microsoft.com/office/drawing/2014/main" id="{A042BD77-C4E9-4FEA-9719-2C62839F0723}"/>
                </a:ext>
              </a:extLst>
            </p:cNvPr>
            <p:cNvCxnSpPr>
              <a:endCxn id="18" idx="1"/>
            </p:cNvCxnSpPr>
            <p:nvPr/>
          </p:nvCxnSpPr>
          <p:spPr>
            <a:xfrm>
              <a:off x="3024609" y="692696"/>
              <a:ext cx="40959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2 42">
              <a:extLst>
                <a:ext uri="{FF2B5EF4-FFF2-40B4-BE49-F238E27FC236}">
                  <a16:creationId xmlns:a16="http://schemas.microsoft.com/office/drawing/2014/main" id="{EABC2884-C0B0-44A0-AEBC-529DC6A72784}"/>
                </a:ext>
              </a:extLst>
            </p:cNvPr>
            <p:cNvCxnSpPr/>
            <p:nvPr/>
          </p:nvCxnSpPr>
          <p:spPr>
            <a:xfrm>
              <a:off x="3024609" y="1363504"/>
              <a:ext cx="40959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diritto 44">
              <a:extLst>
                <a:ext uri="{FF2B5EF4-FFF2-40B4-BE49-F238E27FC236}">
                  <a16:creationId xmlns:a16="http://schemas.microsoft.com/office/drawing/2014/main" id="{790A3FF9-2A17-4298-AB62-3E005E6DC9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27391" y="2112437"/>
              <a:ext cx="1" cy="8508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2 45">
              <a:extLst>
                <a:ext uri="{FF2B5EF4-FFF2-40B4-BE49-F238E27FC236}">
                  <a16:creationId xmlns:a16="http://schemas.microsoft.com/office/drawing/2014/main" id="{C723515B-6BC6-4F40-81F4-4B313BD2D674}"/>
                </a:ext>
              </a:extLst>
            </p:cNvPr>
            <p:cNvCxnSpPr/>
            <p:nvPr/>
          </p:nvCxnSpPr>
          <p:spPr>
            <a:xfrm>
              <a:off x="3012266" y="2112437"/>
              <a:ext cx="40959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2 46">
              <a:extLst>
                <a:ext uri="{FF2B5EF4-FFF2-40B4-BE49-F238E27FC236}">
                  <a16:creationId xmlns:a16="http://schemas.microsoft.com/office/drawing/2014/main" id="{C28BE60A-BB9D-408C-88BD-A135FF56E995}"/>
                </a:ext>
              </a:extLst>
            </p:cNvPr>
            <p:cNvCxnSpPr/>
            <p:nvPr/>
          </p:nvCxnSpPr>
          <p:spPr>
            <a:xfrm>
              <a:off x="3019829" y="2942299"/>
              <a:ext cx="40959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diritto 48">
              <a:extLst>
                <a:ext uri="{FF2B5EF4-FFF2-40B4-BE49-F238E27FC236}">
                  <a16:creationId xmlns:a16="http://schemas.microsoft.com/office/drawing/2014/main" id="{07520BEA-2577-459B-991D-0DCAC6775CF6}"/>
                </a:ext>
              </a:extLst>
            </p:cNvPr>
            <p:cNvCxnSpPr>
              <a:cxnSpLocks/>
            </p:cNvCxnSpPr>
            <p:nvPr/>
          </p:nvCxnSpPr>
          <p:spPr>
            <a:xfrm>
              <a:off x="2599523" y="2530176"/>
              <a:ext cx="446613" cy="76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diritto 60">
              <a:extLst>
                <a:ext uri="{FF2B5EF4-FFF2-40B4-BE49-F238E27FC236}">
                  <a16:creationId xmlns:a16="http://schemas.microsoft.com/office/drawing/2014/main" id="{470924B8-3747-49D4-AACD-31A1A9C16E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12266" y="4044310"/>
              <a:ext cx="0" cy="21266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2 65">
              <a:extLst>
                <a:ext uri="{FF2B5EF4-FFF2-40B4-BE49-F238E27FC236}">
                  <a16:creationId xmlns:a16="http://schemas.microsoft.com/office/drawing/2014/main" id="{C30D94AB-1894-4C7F-A1C1-8F74CD39DF5A}"/>
                </a:ext>
              </a:extLst>
            </p:cNvPr>
            <p:cNvCxnSpPr/>
            <p:nvPr/>
          </p:nvCxnSpPr>
          <p:spPr>
            <a:xfrm>
              <a:off x="3012266" y="4044310"/>
              <a:ext cx="3640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2 67">
              <a:extLst>
                <a:ext uri="{FF2B5EF4-FFF2-40B4-BE49-F238E27FC236}">
                  <a16:creationId xmlns:a16="http://schemas.microsoft.com/office/drawing/2014/main" id="{2CF28306-FA55-472D-990F-8552EBE232EF}"/>
                </a:ext>
              </a:extLst>
            </p:cNvPr>
            <p:cNvCxnSpPr/>
            <p:nvPr/>
          </p:nvCxnSpPr>
          <p:spPr>
            <a:xfrm>
              <a:off x="3010700" y="6178722"/>
              <a:ext cx="3640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2 69">
              <a:extLst>
                <a:ext uri="{FF2B5EF4-FFF2-40B4-BE49-F238E27FC236}">
                  <a16:creationId xmlns:a16="http://schemas.microsoft.com/office/drawing/2014/main" id="{CCD7DB85-924A-4207-8522-C08CBFCFC23C}"/>
                </a:ext>
              </a:extLst>
            </p:cNvPr>
            <p:cNvCxnSpPr>
              <a:cxnSpLocks/>
              <a:stCxn id="32" idx="3"/>
            </p:cNvCxnSpPr>
            <p:nvPr/>
          </p:nvCxnSpPr>
          <p:spPr>
            <a:xfrm flipV="1">
              <a:off x="2560015" y="5107650"/>
              <a:ext cx="814711" cy="21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1588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2481" y="2926359"/>
            <a:ext cx="2590006" cy="2014809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Commissione per i passaggi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0" name="Gruppo 79">
            <a:extLst>
              <a:ext uri="{FF2B5EF4-FFF2-40B4-BE49-F238E27FC236}">
                <a16:creationId xmlns:a16="http://schemas.microsoft.com/office/drawing/2014/main" id="{0F93DADA-6273-4C48-A454-BA5B21A7C37C}"/>
              </a:ext>
            </a:extLst>
          </p:cNvPr>
          <p:cNvGrpSpPr/>
          <p:nvPr/>
        </p:nvGrpSpPr>
        <p:grpSpPr>
          <a:xfrm>
            <a:off x="432321" y="503190"/>
            <a:ext cx="8219326" cy="5734122"/>
            <a:chOff x="432321" y="503190"/>
            <a:chExt cx="8219326" cy="5734122"/>
          </a:xfrm>
        </p:grpSpPr>
        <p:sp>
          <p:nvSpPr>
            <p:cNvPr id="33" name="Rettangolo arrotondato 24">
              <a:extLst>
                <a:ext uri="{FF2B5EF4-FFF2-40B4-BE49-F238E27FC236}">
                  <a16:creationId xmlns:a16="http://schemas.microsoft.com/office/drawing/2014/main" id="{CED2D8E7-A44C-40A1-AE82-BEEF06A055E3}"/>
                </a:ext>
              </a:extLst>
            </p:cNvPr>
            <p:cNvSpPr/>
            <p:nvPr/>
          </p:nvSpPr>
          <p:spPr>
            <a:xfrm>
              <a:off x="1756879" y="503190"/>
              <a:ext cx="5328584" cy="60006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Istituzione presso la quale è attivato il percorso richiesto </a:t>
              </a:r>
            </a:p>
          </p:txBody>
        </p:sp>
        <p:sp>
          <p:nvSpPr>
            <p:cNvPr id="34" name="Rettangolo arrotondato 14">
              <a:extLst>
                <a:ext uri="{FF2B5EF4-FFF2-40B4-BE49-F238E27FC236}">
                  <a16:creationId xmlns:a16="http://schemas.microsoft.com/office/drawing/2014/main" id="{2FA096C2-D462-4B0A-A6B9-E35F709C68D6}"/>
                </a:ext>
              </a:extLst>
            </p:cNvPr>
            <p:cNvSpPr/>
            <p:nvPr/>
          </p:nvSpPr>
          <p:spPr>
            <a:xfrm>
              <a:off x="5283925" y="3977258"/>
              <a:ext cx="3024333" cy="91724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può essere integrata con un docente o formatore dell’istituzione di provenienza</a:t>
              </a:r>
            </a:p>
          </p:txBody>
        </p:sp>
        <p:sp>
          <p:nvSpPr>
            <p:cNvPr id="41" name="Rettangolo arrotondato 32">
              <a:extLst>
                <a:ext uri="{FF2B5EF4-FFF2-40B4-BE49-F238E27FC236}">
                  <a16:creationId xmlns:a16="http://schemas.microsoft.com/office/drawing/2014/main" id="{35EC3054-1D82-4081-BB78-870CDAE8F860}"/>
                </a:ext>
              </a:extLst>
            </p:cNvPr>
            <p:cNvSpPr/>
            <p:nvPr/>
          </p:nvSpPr>
          <p:spPr>
            <a:xfrm>
              <a:off x="1944502" y="2511759"/>
              <a:ext cx="5140961" cy="91724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Commissione che sovraintende all’intera procedura del passaggio, costituita da personale in servizio presso l’istituzione stessa</a:t>
              </a:r>
            </a:p>
          </p:txBody>
        </p:sp>
        <p:sp>
          <p:nvSpPr>
            <p:cNvPr id="51" name="Rettangolo arrotondato 14">
              <a:extLst>
                <a:ext uri="{FF2B5EF4-FFF2-40B4-BE49-F238E27FC236}">
                  <a16:creationId xmlns:a16="http://schemas.microsoft.com/office/drawing/2014/main" id="{7331E95E-8F4B-443C-8658-E0C3E0DAF433}"/>
                </a:ext>
              </a:extLst>
            </p:cNvPr>
            <p:cNvSpPr/>
            <p:nvPr/>
          </p:nvSpPr>
          <p:spPr>
            <a:xfrm>
              <a:off x="792361" y="5637243"/>
              <a:ext cx="3357847" cy="60006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comporta ulteriori spese</a:t>
              </a:r>
            </a:p>
          </p:txBody>
        </p:sp>
        <p:sp>
          <p:nvSpPr>
            <p:cNvPr id="56" name="CasellaDiTesto 55">
              <a:extLst>
                <a:ext uri="{FF2B5EF4-FFF2-40B4-BE49-F238E27FC236}">
                  <a16:creationId xmlns:a16="http://schemas.microsoft.com/office/drawing/2014/main" id="{BFD4187E-36D6-4B2D-8B1D-216071F18219}"/>
                </a:ext>
              </a:extLst>
            </p:cNvPr>
            <p:cNvSpPr txBox="1"/>
            <p:nvPr/>
          </p:nvSpPr>
          <p:spPr>
            <a:xfrm>
              <a:off x="4442661" y="1659086"/>
              <a:ext cx="8625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nomina</a:t>
              </a:r>
            </a:p>
          </p:txBody>
        </p:sp>
        <p:sp>
          <p:nvSpPr>
            <p:cNvPr id="59" name="Rettangolo arrotondato 14">
              <a:extLst>
                <a:ext uri="{FF2B5EF4-FFF2-40B4-BE49-F238E27FC236}">
                  <a16:creationId xmlns:a16="http://schemas.microsoft.com/office/drawing/2014/main" id="{7A30B42E-BABE-4BB9-B8EA-761182631A69}"/>
                </a:ext>
              </a:extLst>
            </p:cNvPr>
            <p:cNvSpPr/>
            <p:nvPr/>
          </p:nvSpPr>
          <p:spPr>
            <a:xfrm>
              <a:off x="792361" y="4018947"/>
              <a:ext cx="3384368" cy="60006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cura le operazioni fondamentali del procedimento di passaggio</a:t>
              </a:r>
            </a:p>
          </p:txBody>
        </p:sp>
        <p:sp>
          <p:nvSpPr>
            <p:cNvPr id="60" name="Rettangolo arrotondato 14">
              <a:extLst>
                <a:ext uri="{FF2B5EF4-FFF2-40B4-BE49-F238E27FC236}">
                  <a16:creationId xmlns:a16="http://schemas.microsoft.com/office/drawing/2014/main" id="{915AB28B-7D30-4FA4-980D-9DC20D32BC6C}"/>
                </a:ext>
              </a:extLst>
            </p:cNvPr>
            <p:cNvSpPr/>
            <p:nvPr/>
          </p:nvSpPr>
          <p:spPr>
            <a:xfrm>
              <a:off x="792361" y="4879209"/>
              <a:ext cx="3384368" cy="60006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documenta le operazioni con apposito verbale</a:t>
              </a:r>
            </a:p>
          </p:txBody>
        </p:sp>
        <p:sp>
          <p:nvSpPr>
            <p:cNvPr id="62" name="Rettangolo arrotondato 14">
              <a:extLst>
                <a:ext uri="{FF2B5EF4-FFF2-40B4-BE49-F238E27FC236}">
                  <a16:creationId xmlns:a16="http://schemas.microsoft.com/office/drawing/2014/main" id="{E7414251-1C9C-4BC0-8EEE-26B53EAF9C04}"/>
                </a:ext>
              </a:extLst>
            </p:cNvPr>
            <p:cNvSpPr/>
            <p:nvPr/>
          </p:nvSpPr>
          <p:spPr>
            <a:xfrm>
              <a:off x="5305220" y="5280199"/>
              <a:ext cx="3024333" cy="91724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può essere integrata con ulteriori risorse professionali ritenute utili</a:t>
              </a:r>
            </a:p>
          </p:txBody>
        </p:sp>
        <p:sp>
          <p:nvSpPr>
            <p:cNvPr id="63" name="Rettangolo arrotondato 14">
              <a:extLst>
                <a:ext uri="{FF2B5EF4-FFF2-40B4-BE49-F238E27FC236}">
                  <a16:creationId xmlns:a16="http://schemas.microsoft.com/office/drawing/2014/main" id="{4155E44E-5261-42B7-9366-978E023F4EF3}"/>
                </a:ext>
              </a:extLst>
            </p:cNvPr>
            <p:cNvSpPr/>
            <p:nvPr/>
          </p:nvSpPr>
          <p:spPr>
            <a:xfrm>
              <a:off x="6419399" y="1452577"/>
              <a:ext cx="2232248" cy="67075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garantisce la funzione di tutoraggio</a:t>
              </a:r>
            </a:p>
          </p:txBody>
        </p:sp>
        <p:cxnSp>
          <p:nvCxnSpPr>
            <p:cNvPr id="8" name="Connettore 2 7">
              <a:extLst>
                <a:ext uri="{FF2B5EF4-FFF2-40B4-BE49-F238E27FC236}">
                  <a16:creationId xmlns:a16="http://schemas.microsoft.com/office/drawing/2014/main" id="{FE9931A0-749B-45E6-AB3C-059DB0EF32E1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52" y="1103259"/>
              <a:ext cx="0" cy="14085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id="{D96E8578-1A02-40CB-8F13-F6B665D84174}"/>
                </a:ext>
              </a:extLst>
            </p:cNvPr>
            <p:cNvCxnSpPr>
              <a:stCxn id="33" idx="3"/>
            </p:cNvCxnSpPr>
            <p:nvPr/>
          </p:nvCxnSpPr>
          <p:spPr>
            <a:xfrm flipV="1">
              <a:off x="7085463" y="803224"/>
              <a:ext cx="45006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2 16">
              <a:extLst>
                <a:ext uri="{FF2B5EF4-FFF2-40B4-BE49-F238E27FC236}">
                  <a16:creationId xmlns:a16="http://schemas.microsoft.com/office/drawing/2014/main" id="{0875456B-D908-4D01-9FDD-6EBC5B3A8EE5}"/>
                </a:ext>
              </a:extLst>
            </p:cNvPr>
            <p:cNvCxnSpPr>
              <a:endCxn id="63" idx="0"/>
            </p:cNvCxnSpPr>
            <p:nvPr/>
          </p:nvCxnSpPr>
          <p:spPr>
            <a:xfrm>
              <a:off x="7535523" y="803224"/>
              <a:ext cx="0" cy="6493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86DBE962-5B18-4FAE-BC9F-317F89BD5FED}"/>
                </a:ext>
              </a:extLst>
            </p:cNvPr>
            <p:cNvCxnSpPr>
              <a:stCxn id="41" idx="3"/>
            </p:cNvCxnSpPr>
            <p:nvPr/>
          </p:nvCxnSpPr>
          <p:spPr>
            <a:xfrm flipV="1">
              <a:off x="7085463" y="2970379"/>
              <a:ext cx="1566184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>
              <a:extLst>
                <a:ext uri="{FF2B5EF4-FFF2-40B4-BE49-F238E27FC236}">
                  <a16:creationId xmlns:a16="http://schemas.microsoft.com/office/drawing/2014/main" id="{60A56246-80B9-4A9C-B5F9-A16B96CD93AD}"/>
                </a:ext>
              </a:extLst>
            </p:cNvPr>
            <p:cNvCxnSpPr/>
            <p:nvPr/>
          </p:nvCxnSpPr>
          <p:spPr>
            <a:xfrm>
              <a:off x="8651647" y="2970379"/>
              <a:ext cx="0" cy="27684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>
              <a:extLst>
                <a:ext uri="{FF2B5EF4-FFF2-40B4-BE49-F238E27FC236}">
                  <a16:creationId xmlns:a16="http://schemas.microsoft.com/office/drawing/2014/main" id="{6124BDEB-B694-4A3B-9BE9-B448F6C3D3CE}"/>
                </a:ext>
              </a:extLst>
            </p:cNvPr>
            <p:cNvCxnSpPr/>
            <p:nvPr/>
          </p:nvCxnSpPr>
          <p:spPr>
            <a:xfrm flipH="1">
              <a:off x="8329553" y="4365104"/>
              <a:ext cx="32209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2 64">
              <a:extLst>
                <a:ext uri="{FF2B5EF4-FFF2-40B4-BE49-F238E27FC236}">
                  <a16:creationId xmlns:a16="http://schemas.microsoft.com/office/drawing/2014/main" id="{36A62F42-22F1-444F-941A-E1F24E7552C6}"/>
                </a:ext>
              </a:extLst>
            </p:cNvPr>
            <p:cNvCxnSpPr>
              <a:endCxn id="62" idx="3"/>
            </p:cNvCxnSpPr>
            <p:nvPr/>
          </p:nvCxnSpPr>
          <p:spPr>
            <a:xfrm flipH="1">
              <a:off x="8329553" y="5738819"/>
              <a:ext cx="32209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diritto 68">
              <a:extLst>
                <a:ext uri="{FF2B5EF4-FFF2-40B4-BE49-F238E27FC236}">
                  <a16:creationId xmlns:a16="http://schemas.microsoft.com/office/drawing/2014/main" id="{F17827A8-2A78-4557-9D71-EB5BF8EA8500}"/>
                </a:ext>
              </a:extLst>
            </p:cNvPr>
            <p:cNvCxnSpPr>
              <a:stCxn id="41" idx="1"/>
            </p:cNvCxnSpPr>
            <p:nvPr/>
          </p:nvCxnSpPr>
          <p:spPr>
            <a:xfrm flipH="1" flipV="1">
              <a:off x="432321" y="2970379"/>
              <a:ext cx="1512181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diritto 71">
              <a:extLst>
                <a:ext uri="{FF2B5EF4-FFF2-40B4-BE49-F238E27FC236}">
                  <a16:creationId xmlns:a16="http://schemas.microsoft.com/office/drawing/2014/main" id="{41A7B0D9-F428-450B-B686-B61A1FB1A2A5}"/>
                </a:ext>
              </a:extLst>
            </p:cNvPr>
            <p:cNvCxnSpPr/>
            <p:nvPr/>
          </p:nvCxnSpPr>
          <p:spPr>
            <a:xfrm>
              <a:off x="432321" y="2970379"/>
              <a:ext cx="0" cy="29668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2 73">
              <a:extLst>
                <a:ext uri="{FF2B5EF4-FFF2-40B4-BE49-F238E27FC236}">
                  <a16:creationId xmlns:a16="http://schemas.microsoft.com/office/drawing/2014/main" id="{F619D2A6-1205-45FC-A01E-256742744571}"/>
                </a:ext>
              </a:extLst>
            </p:cNvPr>
            <p:cNvCxnSpPr>
              <a:cxnSpLocks/>
            </p:cNvCxnSpPr>
            <p:nvPr/>
          </p:nvCxnSpPr>
          <p:spPr>
            <a:xfrm>
              <a:off x="483352" y="4365104"/>
              <a:ext cx="33553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2 77">
              <a:extLst>
                <a:ext uri="{FF2B5EF4-FFF2-40B4-BE49-F238E27FC236}">
                  <a16:creationId xmlns:a16="http://schemas.microsoft.com/office/drawing/2014/main" id="{3754B9E3-0EA5-4FF1-B223-D6D798E8E515}"/>
                </a:ext>
              </a:extLst>
            </p:cNvPr>
            <p:cNvCxnSpPr>
              <a:cxnSpLocks/>
            </p:cNvCxnSpPr>
            <p:nvPr/>
          </p:nvCxnSpPr>
          <p:spPr>
            <a:xfrm>
              <a:off x="456831" y="5181018"/>
              <a:ext cx="33553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2 78">
              <a:extLst>
                <a:ext uri="{FF2B5EF4-FFF2-40B4-BE49-F238E27FC236}">
                  <a16:creationId xmlns:a16="http://schemas.microsoft.com/office/drawing/2014/main" id="{DC8F31AA-67D5-4C98-B539-779886C6A135}"/>
                </a:ext>
              </a:extLst>
            </p:cNvPr>
            <p:cNvCxnSpPr>
              <a:cxnSpLocks/>
            </p:cNvCxnSpPr>
            <p:nvPr/>
          </p:nvCxnSpPr>
          <p:spPr>
            <a:xfrm>
              <a:off x="456831" y="5923351"/>
              <a:ext cx="33553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5071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132481" y="263018"/>
            <a:ext cx="282139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Passaggi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2481" y="3142383"/>
            <a:ext cx="2590006" cy="2014809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Annualità di inserimento, equivalenze formative, frequenza minima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A7857193-A098-4752-85B3-114F6804A4D8}"/>
              </a:ext>
            </a:extLst>
          </p:cNvPr>
          <p:cNvGrpSpPr/>
          <p:nvPr/>
        </p:nvGrpSpPr>
        <p:grpSpPr>
          <a:xfrm>
            <a:off x="429935" y="311686"/>
            <a:ext cx="8375962" cy="6285666"/>
            <a:chOff x="429935" y="311686"/>
            <a:chExt cx="8375962" cy="6285666"/>
          </a:xfrm>
        </p:grpSpPr>
        <p:sp>
          <p:nvSpPr>
            <p:cNvPr id="33" name="Rettangolo arrotondato 24">
              <a:extLst>
                <a:ext uri="{FF2B5EF4-FFF2-40B4-BE49-F238E27FC236}">
                  <a16:creationId xmlns:a16="http://schemas.microsoft.com/office/drawing/2014/main" id="{CED2D8E7-A44C-40A1-AE82-BEEF06A055E3}"/>
                </a:ext>
              </a:extLst>
            </p:cNvPr>
            <p:cNvSpPr/>
            <p:nvPr/>
          </p:nvSpPr>
          <p:spPr>
            <a:xfrm>
              <a:off x="835465" y="311686"/>
              <a:ext cx="7632847" cy="45477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determinazione dell’annualità di inserimento nel percorso richiesto tiene conto</a:t>
              </a:r>
            </a:p>
          </p:txBody>
        </p:sp>
        <p:sp>
          <p:nvSpPr>
            <p:cNvPr id="34" name="Rettangolo arrotondato 14">
              <a:extLst>
                <a:ext uri="{FF2B5EF4-FFF2-40B4-BE49-F238E27FC236}">
                  <a16:creationId xmlns:a16="http://schemas.microsoft.com/office/drawing/2014/main" id="{2FA096C2-D462-4B0A-A6B9-E35F709C68D6}"/>
                </a:ext>
              </a:extLst>
            </p:cNvPr>
            <p:cNvSpPr/>
            <p:nvPr/>
          </p:nvSpPr>
          <p:spPr>
            <a:xfrm>
              <a:off x="429935" y="3511865"/>
              <a:ext cx="3458769" cy="76960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nell’annualità corrispondente a quella del percorso di provenienza, nel caso di passaggi in corso d’anno</a:t>
              </a:r>
            </a:p>
          </p:txBody>
        </p:sp>
        <p:sp>
          <p:nvSpPr>
            <p:cNvPr id="41" name="Rettangolo arrotondato 32">
              <a:extLst>
                <a:ext uri="{FF2B5EF4-FFF2-40B4-BE49-F238E27FC236}">
                  <a16:creationId xmlns:a16="http://schemas.microsoft.com/office/drawing/2014/main" id="{35EC3054-1D82-4081-BB78-870CDAE8F860}"/>
                </a:ext>
              </a:extLst>
            </p:cNvPr>
            <p:cNvSpPr/>
            <p:nvPr/>
          </p:nvSpPr>
          <p:spPr>
            <a:xfrm>
              <a:off x="819426" y="1124744"/>
              <a:ext cx="7488832" cy="60007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della comparazione tra il percorso di provenienza e quello cui la studentessa e lo studente chiede di accedere e dei relativi risultati di apprendimento</a:t>
              </a:r>
            </a:p>
          </p:txBody>
        </p:sp>
        <p:sp>
          <p:nvSpPr>
            <p:cNvPr id="25" name="Rettangolo arrotondato 32">
              <a:extLst>
                <a:ext uri="{FF2B5EF4-FFF2-40B4-BE49-F238E27FC236}">
                  <a16:creationId xmlns:a16="http://schemas.microsoft.com/office/drawing/2014/main" id="{FEEDDCAE-5D7B-4726-B019-5F757A748F31}"/>
                </a:ext>
              </a:extLst>
            </p:cNvPr>
            <p:cNvSpPr/>
            <p:nvPr/>
          </p:nvSpPr>
          <p:spPr>
            <a:xfrm>
              <a:off x="807962" y="1844824"/>
              <a:ext cx="7488832" cy="40774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dei crediti riconosciuti alla studentessa e allo studente</a:t>
              </a:r>
            </a:p>
          </p:txBody>
        </p:sp>
        <p:sp>
          <p:nvSpPr>
            <p:cNvPr id="26" name="Rettangolo arrotondato 32">
              <a:extLst>
                <a:ext uri="{FF2B5EF4-FFF2-40B4-BE49-F238E27FC236}">
                  <a16:creationId xmlns:a16="http://schemas.microsoft.com/office/drawing/2014/main" id="{42BE9022-9539-4378-9D6D-228F990BDC40}"/>
                </a:ext>
              </a:extLst>
            </p:cNvPr>
            <p:cNvSpPr/>
            <p:nvPr/>
          </p:nvSpPr>
          <p:spPr>
            <a:xfrm>
              <a:off x="792361" y="2348880"/>
              <a:ext cx="7488832" cy="40774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delle correlazioni tra indirizzi, qualifiche e diplomi</a:t>
              </a:r>
            </a:p>
          </p:txBody>
        </p:sp>
        <p:sp>
          <p:nvSpPr>
            <p:cNvPr id="27" name="Rettangolo arrotondato 14">
              <a:extLst>
                <a:ext uri="{FF2B5EF4-FFF2-40B4-BE49-F238E27FC236}">
                  <a16:creationId xmlns:a16="http://schemas.microsoft.com/office/drawing/2014/main" id="{36DC4B5F-DE74-4C3E-A3BA-DD71C12423CD}"/>
                </a:ext>
              </a:extLst>
            </p:cNvPr>
            <p:cNvSpPr/>
            <p:nvPr/>
          </p:nvSpPr>
          <p:spPr>
            <a:xfrm>
              <a:off x="429936" y="4400725"/>
              <a:ext cx="3458768" cy="133522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nell’annualità corrispondente a quella del percorso di provenienza, con il riconoscimento di eventuali crediti, ovvero disponendo interventi per colmare eventuali carenze formative</a:t>
              </a:r>
            </a:p>
          </p:txBody>
        </p:sp>
        <p:sp>
          <p:nvSpPr>
            <p:cNvPr id="28" name="Rettangolo arrotondato 14">
              <a:extLst>
                <a:ext uri="{FF2B5EF4-FFF2-40B4-BE49-F238E27FC236}">
                  <a16:creationId xmlns:a16="http://schemas.microsoft.com/office/drawing/2014/main" id="{6BB316C6-F59F-43C6-899B-D7B91F548802}"/>
                </a:ext>
              </a:extLst>
            </p:cNvPr>
            <p:cNvSpPr/>
            <p:nvPr/>
          </p:nvSpPr>
          <p:spPr>
            <a:xfrm>
              <a:off x="429937" y="5840000"/>
              <a:ext cx="3458767" cy="71419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nell’annualità successiva a quella conclusa con esito positivo nel percorso di provenienza</a:t>
              </a:r>
            </a:p>
          </p:txBody>
        </p:sp>
        <p:sp>
          <p:nvSpPr>
            <p:cNvPr id="29" name="Rettangolo arrotondato 14">
              <a:extLst>
                <a:ext uri="{FF2B5EF4-FFF2-40B4-BE49-F238E27FC236}">
                  <a16:creationId xmlns:a16="http://schemas.microsoft.com/office/drawing/2014/main" id="{1955682E-206B-4700-AAF8-BEB7034CA080}"/>
                </a:ext>
              </a:extLst>
            </p:cNvPr>
            <p:cNvSpPr/>
            <p:nvPr/>
          </p:nvSpPr>
          <p:spPr>
            <a:xfrm>
              <a:off x="4552378" y="3234550"/>
              <a:ext cx="3967839" cy="74803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individua eventuali supporti, interventi o moduli formativi aggiuntivi e personalizzati relativi ad ambiti specifici del percorso</a:t>
              </a:r>
            </a:p>
          </p:txBody>
        </p:sp>
        <p:sp>
          <p:nvSpPr>
            <p:cNvPr id="31" name="Rettangolo arrotondato 14">
              <a:extLst>
                <a:ext uri="{FF2B5EF4-FFF2-40B4-BE49-F238E27FC236}">
                  <a16:creationId xmlns:a16="http://schemas.microsoft.com/office/drawing/2014/main" id="{24B20012-01A7-418B-9FEC-7EA5373A25C8}"/>
                </a:ext>
              </a:extLst>
            </p:cNvPr>
            <p:cNvSpPr/>
            <p:nvPr/>
          </p:nvSpPr>
          <p:spPr>
            <a:xfrm>
              <a:off x="4270169" y="4221088"/>
              <a:ext cx="4535728" cy="743474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progettazione e attuazione di misure di supporto (per colmare eventuali carenze formative) ovvero dispensative (in relazione ai crediti riconosciuti)</a:t>
              </a:r>
            </a:p>
          </p:txBody>
        </p:sp>
        <p:sp>
          <p:nvSpPr>
            <p:cNvPr id="32" name="Rettangolo arrotondato 14">
              <a:extLst>
                <a:ext uri="{FF2B5EF4-FFF2-40B4-BE49-F238E27FC236}">
                  <a16:creationId xmlns:a16="http://schemas.microsoft.com/office/drawing/2014/main" id="{E151B628-6DA0-4AEB-B8F3-194CE8527C0B}"/>
                </a:ext>
              </a:extLst>
            </p:cNvPr>
            <p:cNvSpPr/>
            <p:nvPr/>
          </p:nvSpPr>
          <p:spPr>
            <a:xfrm>
              <a:off x="4248745" y="5037346"/>
              <a:ext cx="4535728" cy="714196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interventi integrativi particolari in caso di passaggi di operatori del benessere e/o tecnici dei trattamenti estetici</a:t>
              </a:r>
            </a:p>
          </p:txBody>
        </p:sp>
        <p:sp>
          <p:nvSpPr>
            <p:cNvPr id="35" name="Rettangolo arrotondato 14">
              <a:extLst>
                <a:ext uri="{FF2B5EF4-FFF2-40B4-BE49-F238E27FC236}">
                  <a16:creationId xmlns:a16="http://schemas.microsoft.com/office/drawing/2014/main" id="{EA2E1183-341B-4115-85AF-E08BF8FC467B}"/>
                </a:ext>
              </a:extLst>
            </p:cNvPr>
            <p:cNvSpPr/>
            <p:nvPr/>
          </p:nvSpPr>
          <p:spPr>
            <a:xfrm>
              <a:off x="4270169" y="5883156"/>
              <a:ext cx="4514304" cy="714196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riconoscimento delle ore svolte nel precedente percorso ai fini del monte ore minimo del 75% (in caso di passaggi in corso d’anno)</a:t>
              </a:r>
            </a:p>
          </p:txBody>
        </p:sp>
        <p:sp>
          <p:nvSpPr>
            <p:cNvPr id="36" name="Freccia a destra con strisce 15">
              <a:extLst>
                <a:ext uri="{FF2B5EF4-FFF2-40B4-BE49-F238E27FC236}">
                  <a16:creationId xmlns:a16="http://schemas.microsoft.com/office/drawing/2014/main" id="{87F55710-5828-4934-8CEB-91D8CD5E9BD5}"/>
                </a:ext>
              </a:extLst>
            </p:cNvPr>
            <p:cNvSpPr/>
            <p:nvPr/>
          </p:nvSpPr>
          <p:spPr>
            <a:xfrm rot="5400000">
              <a:off x="4422970" y="652055"/>
              <a:ext cx="227612" cy="574509"/>
            </a:xfrm>
            <a:prstGeom prst="striped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" name="Connettore diritto 2">
              <a:extLst>
                <a:ext uri="{FF2B5EF4-FFF2-40B4-BE49-F238E27FC236}">
                  <a16:creationId xmlns:a16="http://schemas.microsoft.com/office/drawing/2014/main" id="{BAFBD433-A0E7-4F6F-A19B-5B28747B7F4A}"/>
                </a:ext>
              </a:extLst>
            </p:cNvPr>
            <p:cNvCxnSpPr>
              <a:stCxn id="26" idx="2"/>
            </p:cNvCxnSpPr>
            <p:nvPr/>
          </p:nvCxnSpPr>
          <p:spPr>
            <a:xfrm flipH="1">
              <a:off x="4536776" y="2756628"/>
              <a:ext cx="1" cy="1697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836DEC5D-BF1E-466A-9F64-A487C51E2A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16498" y="2926359"/>
              <a:ext cx="46805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2 9">
              <a:extLst>
                <a:ext uri="{FF2B5EF4-FFF2-40B4-BE49-F238E27FC236}">
                  <a16:creationId xmlns:a16="http://schemas.microsoft.com/office/drawing/2014/main" id="{A5F57519-685C-4DDE-B4C7-ED653EF77404}"/>
                </a:ext>
              </a:extLst>
            </p:cNvPr>
            <p:cNvCxnSpPr>
              <a:cxnSpLocks/>
            </p:cNvCxnSpPr>
            <p:nvPr/>
          </p:nvCxnSpPr>
          <p:spPr>
            <a:xfrm>
              <a:off x="2016497" y="2926359"/>
              <a:ext cx="0" cy="5855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2 41">
              <a:extLst>
                <a:ext uri="{FF2B5EF4-FFF2-40B4-BE49-F238E27FC236}">
                  <a16:creationId xmlns:a16="http://schemas.microsoft.com/office/drawing/2014/main" id="{E01F93C1-DC3F-42C6-8D3D-CE86E8ACD0FB}"/>
                </a:ext>
              </a:extLst>
            </p:cNvPr>
            <p:cNvCxnSpPr/>
            <p:nvPr/>
          </p:nvCxnSpPr>
          <p:spPr>
            <a:xfrm>
              <a:off x="6697017" y="2926358"/>
              <a:ext cx="0" cy="2866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CasellaDiTesto 42">
              <a:extLst>
                <a:ext uri="{FF2B5EF4-FFF2-40B4-BE49-F238E27FC236}">
                  <a16:creationId xmlns:a16="http://schemas.microsoft.com/office/drawing/2014/main" id="{57A1E3AE-FD2F-4814-B604-57B75E725047}"/>
                </a:ext>
              </a:extLst>
            </p:cNvPr>
            <p:cNvSpPr txBox="1"/>
            <p:nvPr/>
          </p:nvSpPr>
          <p:spPr>
            <a:xfrm>
              <a:off x="6697017" y="2826311"/>
              <a:ext cx="14792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Commissione</a:t>
              </a:r>
            </a:p>
          </p:txBody>
        </p:sp>
        <p:sp>
          <p:nvSpPr>
            <p:cNvPr id="44" name="CasellaDiTesto 43">
              <a:extLst>
                <a:ext uri="{FF2B5EF4-FFF2-40B4-BE49-F238E27FC236}">
                  <a16:creationId xmlns:a16="http://schemas.microsoft.com/office/drawing/2014/main" id="{2D6CB61C-0A3D-445C-B76F-BA0AC8493E13}"/>
                </a:ext>
              </a:extLst>
            </p:cNvPr>
            <p:cNvSpPr txBox="1"/>
            <p:nvPr/>
          </p:nvSpPr>
          <p:spPr>
            <a:xfrm>
              <a:off x="1984985" y="2875880"/>
              <a:ext cx="25159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Commissione inserisce la studentessa e lo studente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0815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332656"/>
            <a:ext cx="2736579" cy="2013175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Rete nazionale scuole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professio-nali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7, comma 3,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61/2017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C0CB9C38-1717-4CC1-9E9A-70AFF092E773}"/>
              </a:ext>
            </a:extLst>
          </p:cNvPr>
          <p:cNvGrpSpPr/>
          <p:nvPr/>
        </p:nvGrpSpPr>
        <p:grpSpPr>
          <a:xfrm>
            <a:off x="720353" y="412624"/>
            <a:ext cx="8038406" cy="6112720"/>
            <a:chOff x="720353" y="412624"/>
            <a:chExt cx="8038406" cy="6112720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2408898" y="412624"/>
              <a:ext cx="4255758" cy="81539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RETE NAZIONALE DELLE SCUOLE PROFESSIONALI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720353" y="1909737"/>
              <a:ext cx="2973696" cy="959005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scolastiche statali o paritarie che offrono percorsi di istruzione professionale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29939FEC-48FB-413E-A892-AE1BBB80D70D}"/>
                </a:ext>
              </a:extLst>
            </p:cNvPr>
            <p:cNvCxnSpPr>
              <a:cxnSpLocks/>
              <a:endCxn id="22" idx="1"/>
            </p:cNvCxnSpPr>
            <p:nvPr/>
          </p:nvCxnSpPr>
          <p:spPr>
            <a:xfrm>
              <a:off x="3694049" y="2389239"/>
              <a:ext cx="1634816" cy="2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ttangolo arrotondato 32">
              <a:extLst>
                <a:ext uri="{FF2B5EF4-FFF2-40B4-BE49-F238E27FC236}">
                  <a16:creationId xmlns:a16="http://schemas.microsoft.com/office/drawing/2014/main" id="{41E3814E-7BA8-4897-BCD0-15210871F54D}"/>
                </a:ext>
              </a:extLst>
            </p:cNvPr>
            <p:cNvSpPr/>
            <p:nvPr/>
          </p:nvSpPr>
          <p:spPr>
            <a:xfrm>
              <a:off x="5328865" y="1909738"/>
              <a:ext cx="2973696" cy="959005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formative accreditate sulla base dei LEP di cui al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D.Lgs.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226/2005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F5C1D74E-9FDD-4D09-89A4-64C7B1640CA0}"/>
                </a:ext>
              </a:extLst>
            </p:cNvPr>
            <p:cNvSpPr txBox="1"/>
            <p:nvPr/>
          </p:nvSpPr>
          <p:spPr>
            <a:xfrm>
              <a:off x="3636676" y="2709340"/>
              <a:ext cx="17495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diversa identità</a:t>
              </a:r>
            </a:p>
            <a:p>
              <a:pPr algn="ctr"/>
              <a:r>
                <a:rPr lang="it-IT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pari dignità</a:t>
              </a:r>
            </a:p>
          </p:txBody>
        </p: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E0E0590B-AB48-4A4D-BCD8-CA66924A8EFA}"/>
                </a:ext>
              </a:extLst>
            </p:cNvPr>
            <p:cNvCxnSpPr>
              <a:stCxn id="41" idx="2"/>
            </p:cNvCxnSpPr>
            <p:nvPr/>
          </p:nvCxnSpPr>
          <p:spPr>
            <a:xfrm>
              <a:off x="4536777" y="1228018"/>
              <a:ext cx="0" cy="3287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CC5AF70E-1F48-4885-881D-2E6EDF144A5A}"/>
                </a:ext>
              </a:extLst>
            </p:cNvPr>
            <p:cNvCxnSpPr>
              <a:cxnSpLocks/>
            </p:cNvCxnSpPr>
            <p:nvPr/>
          </p:nvCxnSpPr>
          <p:spPr>
            <a:xfrm>
              <a:off x="2160513" y="1556792"/>
              <a:ext cx="4608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2 18">
              <a:extLst>
                <a:ext uri="{FF2B5EF4-FFF2-40B4-BE49-F238E27FC236}">
                  <a16:creationId xmlns:a16="http://schemas.microsoft.com/office/drawing/2014/main" id="{29852AC2-03FE-442B-818C-6922FE2E883B}"/>
                </a:ext>
              </a:extLst>
            </p:cNvPr>
            <p:cNvCxnSpPr/>
            <p:nvPr/>
          </p:nvCxnSpPr>
          <p:spPr>
            <a:xfrm>
              <a:off x="2160513" y="1556792"/>
              <a:ext cx="0" cy="3529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>
              <a:extLst>
                <a:ext uri="{FF2B5EF4-FFF2-40B4-BE49-F238E27FC236}">
                  <a16:creationId xmlns:a16="http://schemas.microsoft.com/office/drawing/2014/main" id="{8B775B42-2609-4AFD-B6AA-7D62612FAC4D}"/>
                </a:ext>
              </a:extLst>
            </p:cNvPr>
            <p:cNvCxnSpPr/>
            <p:nvPr/>
          </p:nvCxnSpPr>
          <p:spPr>
            <a:xfrm>
              <a:off x="6774836" y="1556792"/>
              <a:ext cx="0" cy="3529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Freccia a destra con strisce 15">
              <a:extLst>
                <a:ext uri="{FF2B5EF4-FFF2-40B4-BE49-F238E27FC236}">
                  <a16:creationId xmlns:a16="http://schemas.microsoft.com/office/drawing/2014/main" id="{0451C90D-CB44-485E-A64F-BF441D27FC22}"/>
                </a:ext>
              </a:extLst>
            </p:cNvPr>
            <p:cNvSpPr/>
            <p:nvPr/>
          </p:nvSpPr>
          <p:spPr>
            <a:xfrm rot="5400000">
              <a:off x="4268597" y="3336305"/>
              <a:ext cx="392342" cy="945175"/>
            </a:xfrm>
            <a:prstGeom prst="striped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AA1119A4-87D5-47F7-B0A4-D247775ED7E0}"/>
                </a:ext>
              </a:extLst>
            </p:cNvPr>
            <p:cNvSpPr txBox="1"/>
            <p:nvPr/>
          </p:nvSpPr>
          <p:spPr>
            <a:xfrm>
              <a:off x="4973217" y="3664296"/>
              <a:ext cx="1417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allo scopo di</a:t>
              </a:r>
            </a:p>
          </p:txBody>
        </p:sp>
        <p:sp>
          <p:nvSpPr>
            <p:cNvPr id="38" name="Rettangolo arrotondato 14">
              <a:extLst>
                <a:ext uri="{FF2B5EF4-FFF2-40B4-BE49-F238E27FC236}">
                  <a16:creationId xmlns:a16="http://schemas.microsoft.com/office/drawing/2014/main" id="{AE0C72BA-2D6A-4F8B-A6DC-4AF48A820274}"/>
                </a:ext>
              </a:extLst>
            </p:cNvPr>
            <p:cNvSpPr/>
            <p:nvPr/>
          </p:nvSpPr>
          <p:spPr>
            <a:xfrm>
              <a:off x="1008385" y="4330409"/>
              <a:ext cx="2973696" cy="474703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algn="ctr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promuovere l’innovazione</a:t>
              </a:r>
            </a:p>
          </p:txBody>
        </p:sp>
        <p:sp>
          <p:nvSpPr>
            <p:cNvPr id="39" name="Rettangolo arrotondato 14">
              <a:extLst>
                <a:ext uri="{FF2B5EF4-FFF2-40B4-BE49-F238E27FC236}">
                  <a16:creationId xmlns:a16="http://schemas.microsoft.com/office/drawing/2014/main" id="{9DFE2404-8363-42C0-804A-2FA5260CF5E2}"/>
                </a:ext>
              </a:extLst>
            </p:cNvPr>
            <p:cNvSpPr/>
            <p:nvPr/>
          </p:nvSpPr>
          <p:spPr>
            <a:xfrm>
              <a:off x="993749" y="4931625"/>
              <a:ext cx="5976664" cy="474703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algn="ctr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promuovere il permanente raccordo con i mondo del lavoro</a:t>
              </a:r>
            </a:p>
          </p:txBody>
        </p:sp>
        <p:sp>
          <p:nvSpPr>
            <p:cNvPr id="42" name="Rettangolo arrotondato 14">
              <a:extLst>
                <a:ext uri="{FF2B5EF4-FFF2-40B4-BE49-F238E27FC236}">
                  <a16:creationId xmlns:a16="http://schemas.microsoft.com/office/drawing/2014/main" id="{8F61A20A-4AA2-4CCE-8A55-90A7D2C06272}"/>
                </a:ext>
              </a:extLst>
            </p:cNvPr>
            <p:cNvSpPr/>
            <p:nvPr/>
          </p:nvSpPr>
          <p:spPr>
            <a:xfrm>
              <a:off x="4779291" y="4313665"/>
              <a:ext cx="3979468" cy="474703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algn="ctr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promuovere l’aggiornamento periodico</a:t>
              </a:r>
            </a:p>
          </p:txBody>
        </p:sp>
        <p:sp>
          <p:nvSpPr>
            <p:cNvPr id="43" name="Rettangolo arrotondato 14">
              <a:extLst>
                <a:ext uri="{FF2B5EF4-FFF2-40B4-BE49-F238E27FC236}">
                  <a16:creationId xmlns:a16="http://schemas.microsoft.com/office/drawing/2014/main" id="{C90AA330-8959-4766-8618-AF2EDB7B2747}"/>
                </a:ext>
              </a:extLst>
            </p:cNvPr>
            <p:cNvSpPr/>
            <p:nvPr/>
          </p:nvSpPr>
          <p:spPr>
            <a:xfrm>
              <a:off x="993749" y="5472598"/>
              <a:ext cx="6999412" cy="474703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rafforzare gli interventi di supporto alla transizione dalla scuola al lavoro</a:t>
              </a:r>
            </a:p>
          </p:txBody>
        </p:sp>
        <p:sp>
          <p:nvSpPr>
            <p:cNvPr id="44" name="Rettangolo arrotondato 14">
              <a:extLst>
                <a:ext uri="{FF2B5EF4-FFF2-40B4-BE49-F238E27FC236}">
                  <a16:creationId xmlns:a16="http://schemas.microsoft.com/office/drawing/2014/main" id="{4CFB61F9-2A3A-492C-9EF2-09B9B412BA23}"/>
                </a:ext>
              </a:extLst>
            </p:cNvPr>
            <p:cNvSpPr/>
            <p:nvPr/>
          </p:nvSpPr>
          <p:spPr>
            <a:xfrm>
              <a:off x="1008385" y="6050641"/>
              <a:ext cx="6273792" cy="474703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diffondere e sostenere il sistema duale realizzato in alternanza scuola-lavoro e in apprendistato</a:t>
              </a:r>
            </a:p>
          </p:txBody>
        </p:sp>
      </p:grpSp>
      <p:sp>
        <p:nvSpPr>
          <p:cNvPr id="47" name="Rettangolo arrotondato 14">
            <a:extLst>
              <a:ext uri="{FF2B5EF4-FFF2-40B4-BE49-F238E27FC236}">
                <a16:creationId xmlns:a16="http://schemas.microsoft.com/office/drawing/2014/main" id="{246C68E5-023A-4D4F-9E7C-0FFF72D25953}"/>
              </a:ext>
            </a:extLst>
          </p:cNvPr>
          <p:cNvSpPr/>
          <p:nvPr/>
        </p:nvSpPr>
        <p:spPr>
          <a:xfrm>
            <a:off x="7083606" y="343965"/>
            <a:ext cx="1813297" cy="121282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raccorda con la «Rete nazionale dei servizi per le politiche del lavoro» di cui all’art. 1, comma 2, </a:t>
            </a:r>
            <a:r>
              <a:rPr lang="it-IT" altLang="it-IT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altLang="it-IT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150/2015</a:t>
            </a: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C33B2434-51D4-4EA7-9524-B868D49D20B9}"/>
              </a:ext>
            </a:extLst>
          </p:cNvPr>
          <p:cNvCxnSpPr>
            <a:cxnSpLocks/>
          </p:cNvCxnSpPr>
          <p:nvPr/>
        </p:nvCxnSpPr>
        <p:spPr>
          <a:xfrm>
            <a:off x="6706455" y="820319"/>
            <a:ext cx="377151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48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12402433-09E3-4AA1-BFD4-F76E5A39D4BE}"/>
              </a:ext>
            </a:extLst>
          </p:cNvPr>
          <p:cNvGrpSpPr/>
          <p:nvPr/>
        </p:nvGrpSpPr>
        <p:grpSpPr>
          <a:xfrm>
            <a:off x="287770" y="298129"/>
            <a:ext cx="8496944" cy="2756645"/>
            <a:chOff x="287770" y="298129"/>
            <a:chExt cx="8496944" cy="2756645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287770" y="298129"/>
              <a:ext cx="8496944" cy="93610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Accordo territoriale tra la Regione Lombardia e l’Ufficio Scolastico Regionale per la Lombardia per l’erogazione da parte delle istituzioni scolastiche dell’offerta di Istruzione e Formazione Professionale (</a:t>
              </a:r>
              <a:r>
                <a:rPr 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 in regime di sussidiarietà (Allegato A)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ttangolo arrotondato 14">
              <a:extLst>
                <a:ext uri="{FF2B5EF4-FFF2-40B4-BE49-F238E27FC236}">
                  <a16:creationId xmlns:a16="http://schemas.microsoft.com/office/drawing/2014/main" id="{9DFE2404-8363-42C0-804A-2FA5260CF5E2}"/>
                </a:ext>
              </a:extLst>
            </p:cNvPr>
            <p:cNvSpPr/>
            <p:nvPr/>
          </p:nvSpPr>
          <p:spPr>
            <a:xfrm>
              <a:off x="520832" y="1988840"/>
              <a:ext cx="7992888" cy="106593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aggiornare alla luce del nuovo quadro normativo e regolamentare il complesso delle condizioni specifiche attuative dell’offerta sussidiaria e di collaborazione in funzione dell’erogazione dell’offerta unitaria di istruzione e formazione di secondo ciclo in Regione Lombardia, garantendo al contempo continuità ai processi attivati 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D.g.r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. 19 dicembre 2018 –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n.XI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/1105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3FCBB7E9-8194-4A05-A4E1-5914A9C0E5C9}"/>
              </a:ext>
            </a:extLst>
          </p:cNvPr>
          <p:cNvSpPr txBox="1"/>
          <p:nvPr/>
        </p:nvSpPr>
        <p:spPr>
          <a:xfrm>
            <a:off x="5040833" y="1358270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finalità generali</a:t>
            </a:r>
          </a:p>
        </p:txBody>
      </p:sp>
      <p:sp>
        <p:nvSpPr>
          <p:cNvPr id="27" name="Rettangolo arrotondato 14">
            <a:extLst>
              <a:ext uri="{FF2B5EF4-FFF2-40B4-BE49-F238E27FC236}">
                <a16:creationId xmlns:a16="http://schemas.microsoft.com/office/drawing/2014/main" id="{76593158-7B6E-4EE2-9393-5E669A48C6B2}"/>
              </a:ext>
            </a:extLst>
          </p:cNvPr>
          <p:cNvSpPr/>
          <p:nvPr/>
        </p:nvSpPr>
        <p:spPr>
          <a:xfrm>
            <a:off x="520832" y="3146699"/>
            <a:ext cx="7992888" cy="53296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assicurare continuità e organicità dell’offerta territoriale e dei servizi educativi di istruzione e</a:t>
            </a:r>
            <a:b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di secondo ciclo, secondo quanto previsto dagli Atti di programmazione </a:t>
            </a:r>
            <a:endParaRPr lang="it-IT" alt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tangolo arrotondato 14">
            <a:extLst>
              <a:ext uri="{FF2B5EF4-FFF2-40B4-BE49-F238E27FC236}">
                <a16:creationId xmlns:a16="http://schemas.microsoft.com/office/drawing/2014/main" id="{8B5AD204-9F5F-4CF0-B9C7-673BAFBFE104}"/>
              </a:ext>
            </a:extLst>
          </p:cNvPr>
          <p:cNvSpPr/>
          <p:nvPr/>
        </p:nvSpPr>
        <p:spPr>
          <a:xfrm>
            <a:off x="520832" y="3771591"/>
            <a:ext cx="7992888" cy="53296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innalzare la qualità e salvaguardare la specifica caratterizzazione dei percorsi triennali e di quarto anno di </a:t>
            </a:r>
            <a:r>
              <a:rPr lang="it-IT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conformità all’ordinamento regionale </a:t>
            </a:r>
            <a:b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ttangolo arrotondato 14">
            <a:extLst>
              <a:ext uri="{FF2B5EF4-FFF2-40B4-BE49-F238E27FC236}">
                <a16:creationId xmlns:a16="http://schemas.microsoft.com/office/drawing/2014/main" id="{185C2E8B-2353-4672-A713-7F97660CEFAF}"/>
              </a:ext>
            </a:extLst>
          </p:cNvPr>
          <p:cNvSpPr/>
          <p:nvPr/>
        </p:nvSpPr>
        <p:spPr>
          <a:xfrm>
            <a:off x="520832" y="4400379"/>
            <a:ext cx="7992888" cy="53296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promuovere e favorire processi di autonomia e innovazione scolastica, per l’innalzamento della</a:t>
            </a:r>
            <a:b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qualità complessiva del servizio regionale </a:t>
            </a:r>
            <a:endParaRPr lang="it-IT" alt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tangolo arrotondato 14">
            <a:extLst>
              <a:ext uri="{FF2B5EF4-FFF2-40B4-BE49-F238E27FC236}">
                <a16:creationId xmlns:a16="http://schemas.microsoft.com/office/drawing/2014/main" id="{6DEA2181-6E33-415A-A6B0-518E13323E15}"/>
              </a:ext>
            </a:extLst>
          </p:cNvPr>
          <p:cNvSpPr/>
          <p:nvPr/>
        </p:nvSpPr>
        <p:spPr>
          <a:xfrm>
            <a:off x="539798" y="5029167"/>
            <a:ext cx="7992888" cy="53296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garantire la caratterizzazione dell’offerta professionalizzante nel suo complesso in rapporto alle evoluzioni e specificità del mercato del lavoro </a:t>
            </a:r>
            <a:endParaRPr lang="it-IT" alt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ttangolo arrotondato 14">
            <a:extLst>
              <a:ext uri="{FF2B5EF4-FFF2-40B4-BE49-F238E27FC236}">
                <a16:creationId xmlns:a16="http://schemas.microsoft.com/office/drawing/2014/main" id="{FC79910A-6859-4F9D-A175-43E7402F8C0E}"/>
              </a:ext>
            </a:extLst>
          </p:cNvPr>
          <p:cNvSpPr/>
          <p:nvPr/>
        </p:nvSpPr>
        <p:spPr>
          <a:xfrm>
            <a:off x="1252736" y="5809554"/>
            <a:ext cx="7576193" cy="75031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rimanda ad apposito accordo i criteri e le modalità per favorire il raccordo tra il sistema di istruzione degli adulti e il sistema di </a:t>
            </a:r>
            <a:r>
              <a:rPr lang="it-IT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l’obiettivo di promuovere l’apprendimento permanente per i cittadini anche attraverso percorsi di </a:t>
            </a:r>
            <a:r>
              <a:rPr lang="it-IT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essi appositamente rivolti </a:t>
            </a:r>
            <a:endParaRPr lang="it-IT" altLang="it-IT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Freccia a destra con strisce 15">
            <a:extLst>
              <a:ext uri="{FF2B5EF4-FFF2-40B4-BE49-F238E27FC236}">
                <a16:creationId xmlns:a16="http://schemas.microsoft.com/office/drawing/2014/main" id="{FED8FCBB-016E-4812-BF68-38CB93D3EED9}"/>
              </a:ext>
            </a:extLst>
          </p:cNvPr>
          <p:cNvSpPr/>
          <p:nvPr/>
        </p:nvSpPr>
        <p:spPr>
          <a:xfrm rot="5400000">
            <a:off x="4319954" y="1098772"/>
            <a:ext cx="392342" cy="945175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08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Natura dell’offerta sussidiaria di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59FCB345-08EB-4397-804B-70735EE0F957}"/>
              </a:ext>
            </a:extLst>
          </p:cNvPr>
          <p:cNvGrpSpPr/>
          <p:nvPr/>
        </p:nvGrpSpPr>
        <p:grpSpPr>
          <a:xfrm>
            <a:off x="1008385" y="548680"/>
            <a:ext cx="7733183" cy="5532572"/>
            <a:chOff x="1008385" y="548680"/>
            <a:chExt cx="7733183" cy="5532572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1223606" y="548680"/>
              <a:ext cx="6625271" cy="63256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L’offerta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 Regione Lombardia si riferisce alle specifiche disposizioni regolamentari regionali in materia ed ha carattere unitario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ttangolo arrotondato 14">
              <a:extLst>
                <a:ext uri="{FF2B5EF4-FFF2-40B4-BE49-F238E27FC236}">
                  <a16:creationId xmlns:a16="http://schemas.microsoft.com/office/drawing/2014/main" id="{6DEA2181-6E33-415A-A6B0-518E13323E15}"/>
                </a:ext>
              </a:extLst>
            </p:cNvPr>
            <p:cNvSpPr/>
            <p:nvPr/>
          </p:nvSpPr>
          <p:spPr>
            <a:xfrm>
              <a:off x="6264969" y="3401250"/>
              <a:ext cx="2476599" cy="75031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Atti di programmazione territoriale</a:t>
              </a:r>
            </a:p>
          </p:txBody>
        </p:sp>
        <p:sp>
          <p:nvSpPr>
            <p:cNvPr id="31" name="Rettangolo arrotondato 14">
              <a:extLst>
                <a:ext uri="{FF2B5EF4-FFF2-40B4-BE49-F238E27FC236}">
                  <a16:creationId xmlns:a16="http://schemas.microsoft.com/office/drawing/2014/main" id="{FC79910A-6859-4F9D-A175-43E7402F8C0E}"/>
                </a:ext>
              </a:extLst>
            </p:cNvPr>
            <p:cNvSpPr/>
            <p:nvPr/>
          </p:nvSpPr>
          <p:spPr>
            <a:xfrm>
              <a:off x="1008385" y="2114435"/>
              <a:ext cx="2924001" cy="750317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formative accreditate</a:t>
              </a:r>
            </a:p>
          </p:txBody>
        </p:sp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476FE88-B46B-4517-8ECA-5B419656D57B}"/>
                </a:ext>
              </a:extLst>
            </p:cNvPr>
            <p:cNvSpPr/>
            <p:nvPr/>
          </p:nvSpPr>
          <p:spPr>
            <a:xfrm>
              <a:off x="5184849" y="2128163"/>
              <a:ext cx="2924001" cy="750317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scolastiche</a:t>
              </a:r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32EBF83-C1AE-48BB-A15A-FF5978CF54EE}"/>
                </a:ext>
              </a:extLst>
            </p:cNvPr>
            <p:cNvSpPr txBox="1"/>
            <p:nvPr/>
          </p:nvSpPr>
          <p:spPr>
            <a:xfrm>
              <a:off x="5029542" y="1456525"/>
              <a:ext cx="172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in via sussidiaria</a:t>
              </a:r>
            </a:p>
          </p:txBody>
        </p:sp>
        <p:sp>
          <p:nvSpPr>
            <p:cNvPr id="15" name="Rettangolo arrotondato 14">
              <a:extLst>
                <a:ext uri="{FF2B5EF4-FFF2-40B4-BE49-F238E27FC236}">
                  <a16:creationId xmlns:a16="http://schemas.microsoft.com/office/drawing/2014/main" id="{3BC3F195-2F38-4A86-B507-C4FD7BB4E0F2}"/>
                </a:ext>
              </a:extLst>
            </p:cNvPr>
            <p:cNvSpPr/>
            <p:nvPr/>
          </p:nvSpPr>
          <p:spPr>
            <a:xfrm>
              <a:off x="3586509" y="3401250"/>
              <a:ext cx="2476599" cy="1166372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coerenza e continuità con i percorsi già attivati dai precedenti  Accordi Regione-USR</a:t>
              </a:r>
            </a:p>
          </p:txBody>
        </p:sp>
        <p:sp>
          <p:nvSpPr>
            <p:cNvPr id="16" name="Rettangolo arrotondato 14">
              <a:extLst>
                <a:ext uri="{FF2B5EF4-FFF2-40B4-BE49-F238E27FC236}">
                  <a16:creationId xmlns:a16="http://schemas.microsoft.com/office/drawing/2014/main" id="{D6ECB93C-AE46-429B-95A1-40FEC26EB6A2}"/>
                </a:ext>
              </a:extLst>
            </p:cNvPr>
            <p:cNvSpPr/>
            <p:nvPr/>
          </p:nvSpPr>
          <p:spPr>
            <a:xfrm>
              <a:off x="1223606" y="5330937"/>
              <a:ext cx="6798270" cy="750315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L’offerta regionale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è definita nell’ambito e nelle modalità della </a:t>
              </a:r>
              <a:r>
                <a:rPr 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Programmazione territoriale 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 cui all’art. 7 della L.R. n. 19/2007 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EA8D2661-B87A-4C3C-A5C0-12D27BB1A2A4}"/>
                </a:ext>
              </a:extLst>
            </p:cNvPr>
            <p:cNvCxnSpPr>
              <a:stCxn id="41" idx="2"/>
            </p:cNvCxnSpPr>
            <p:nvPr/>
          </p:nvCxnSpPr>
          <p:spPr>
            <a:xfrm flipH="1">
              <a:off x="4536241" y="1181242"/>
              <a:ext cx="1" cy="5505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235A5C8C-E274-4EDF-808C-42665A373E83}"/>
                </a:ext>
              </a:extLst>
            </p:cNvPr>
            <p:cNvCxnSpPr>
              <a:cxnSpLocks/>
            </p:cNvCxnSpPr>
            <p:nvPr/>
          </p:nvCxnSpPr>
          <p:spPr>
            <a:xfrm>
              <a:off x="2304529" y="1731808"/>
              <a:ext cx="43423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2 16">
              <a:extLst>
                <a:ext uri="{FF2B5EF4-FFF2-40B4-BE49-F238E27FC236}">
                  <a16:creationId xmlns:a16="http://schemas.microsoft.com/office/drawing/2014/main" id="{88E58F07-BB15-4040-97F8-98C96AF81742}"/>
                </a:ext>
              </a:extLst>
            </p:cNvPr>
            <p:cNvCxnSpPr/>
            <p:nvPr/>
          </p:nvCxnSpPr>
          <p:spPr>
            <a:xfrm>
              <a:off x="2304529" y="1731808"/>
              <a:ext cx="0" cy="3826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>
              <a:extLst>
                <a:ext uri="{FF2B5EF4-FFF2-40B4-BE49-F238E27FC236}">
                  <a16:creationId xmlns:a16="http://schemas.microsoft.com/office/drawing/2014/main" id="{C2A7CB24-218E-44F4-A1D4-B54EDE8750A7}"/>
                </a:ext>
              </a:extLst>
            </p:cNvPr>
            <p:cNvCxnSpPr/>
            <p:nvPr/>
          </p:nvCxnSpPr>
          <p:spPr>
            <a:xfrm>
              <a:off x="6646849" y="1731807"/>
              <a:ext cx="0" cy="3826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26AD78FC-773A-4602-8410-5F5FABCC1E22}"/>
                </a:ext>
              </a:extLst>
            </p:cNvPr>
            <p:cNvCxnSpPr>
              <a:stCxn id="13" idx="2"/>
            </p:cNvCxnSpPr>
            <p:nvPr/>
          </p:nvCxnSpPr>
          <p:spPr>
            <a:xfrm flipH="1">
              <a:off x="6646849" y="2878480"/>
              <a:ext cx="1" cy="20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8BD3DE6B-7B48-4B7B-A313-192D22BD59BB}"/>
                </a:ext>
              </a:extLst>
            </p:cNvPr>
            <p:cNvCxnSpPr>
              <a:cxnSpLocks/>
            </p:cNvCxnSpPr>
            <p:nvPr/>
          </p:nvCxnSpPr>
          <p:spPr>
            <a:xfrm>
              <a:off x="4694956" y="3105971"/>
              <a:ext cx="28083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2 23">
              <a:extLst>
                <a:ext uri="{FF2B5EF4-FFF2-40B4-BE49-F238E27FC236}">
                  <a16:creationId xmlns:a16="http://schemas.microsoft.com/office/drawing/2014/main" id="{7F79D303-CF70-4C9C-8C22-5F33D1FF1B4E}"/>
                </a:ext>
              </a:extLst>
            </p:cNvPr>
            <p:cNvCxnSpPr/>
            <p:nvPr/>
          </p:nvCxnSpPr>
          <p:spPr>
            <a:xfrm>
              <a:off x="4694956" y="3124710"/>
              <a:ext cx="0" cy="3179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>
              <a:extLst>
                <a:ext uri="{FF2B5EF4-FFF2-40B4-BE49-F238E27FC236}">
                  <a16:creationId xmlns:a16="http://schemas.microsoft.com/office/drawing/2014/main" id="{D926E6AF-4A33-4425-85C0-1A4323943147}"/>
                </a:ext>
              </a:extLst>
            </p:cNvPr>
            <p:cNvCxnSpPr/>
            <p:nvPr/>
          </p:nvCxnSpPr>
          <p:spPr>
            <a:xfrm>
              <a:off x="7511338" y="3105971"/>
              <a:ext cx="0" cy="3179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7220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7" y="304056"/>
            <a:ext cx="237626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Raccordi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7, comma 1,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61/2017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3, D.I. 17 maggio 2018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6152397B-C5B8-4738-91BC-07B76EC9A689}"/>
              </a:ext>
            </a:extLst>
          </p:cNvPr>
          <p:cNvGrpSpPr/>
          <p:nvPr/>
        </p:nvGrpSpPr>
        <p:grpSpPr>
          <a:xfrm>
            <a:off x="447498" y="412624"/>
            <a:ext cx="8744504" cy="6307258"/>
            <a:chOff x="447498" y="412624"/>
            <a:chExt cx="8744504" cy="6307258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1519007" y="412624"/>
              <a:ext cx="1695826" cy="81539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STATO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2880993" y="1852655"/>
              <a:ext cx="2735504" cy="815394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RACCORDO TRA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I.P.  -  </a:t>
              </a:r>
              <a:r>
                <a:rPr lang="it-IT" altLang="it-IT" sz="1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8" name="Rettangolo arrotondato 14">
              <a:extLst>
                <a:ext uri="{FF2B5EF4-FFF2-40B4-BE49-F238E27FC236}">
                  <a16:creationId xmlns:a16="http://schemas.microsoft.com/office/drawing/2014/main" id="{E10A5290-1712-4B81-B409-38CA168DE718}"/>
                </a:ext>
              </a:extLst>
            </p:cNvPr>
            <p:cNvSpPr/>
            <p:nvPr/>
          </p:nvSpPr>
          <p:spPr>
            <a:xfrm>
              <a:off x="494381" y="3501008"/>
              <a:ext cx="8074844" cy="67493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innovare le metodologie e la didattica, anche attraverso programmi di formazione congiunta dei docenti delle istituzioni scolastiche di I.P. e dei formatori delle istituzioni formative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29939FEC-48FB-413E-A892-AE1BBB80D70D}"/>
                </a:ext>
              </a:extLst>
            </p:cNvPr>
            <p:cNvCxnSpPr>
              <a:cxnSpLocks/>
              <a:endCxn id="22" idx="1"/>
            </p:cNvCxnSpPr>
            <p:nvPr/>
          </p:nvCxnSpPr>
          <p:spPr>
            <a:xfrm>
              <a:off x="3243259" y="820321"/>
              <a:ext cx="188576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ttangolo arrotondato 24">
              <a:extLst>
                <a:ext uri="{FF2B5EF4-FFF2-40B4-BE49-F238E27FC236}">
                  <a16:creationId xmlns:a16="http://schemas.microsoft.com/office/drawing/2014/main" id="{4B3A1919-EC6D-4643-BAE3-6769289F3329}"/>
                </a:ext>
              </a:extLst>
            </p:cNvPr>
            <p:cNvSpPr/>
            <p:nvPr/>
          </p:nvSpPr>
          <p:spPr>
            <a:xfrm>
              <a:off x="5129023" y="412624"/>
              <a:ext cx="2936145" cy="81539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REGIONI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PROVINCE AUTONOME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BE8146A6-03E1-4CCB-A647-0801E037105D}"/>
                </a:ext>
              </a:extLst>
            </p:cNvPr>
            <p:cNvSpPr txBox="1"/>
            <p:nvPr/>
          </p:nvSpPr>
          <p:spPr>
            <a:xfrm>
              <a:off x="4186141" y="1261650"/>
              <a:ext cx="17495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promuovono</a:t>
              </a:r>
            </a:p>
            <a:p>
              <a:pPr algn="ctr"/>
              <a:r>
                <a:rPr lang="it-IT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sostengono</a:t>
              </a:r>
            </a:p>
          </p:txBody>
        </p:sp>
        <p:cxnSp>
          <p:nvCxnSpPr>
            <p:cNvPr id="6" name="Connettore 2 5">
              <a:extLst>
                <a:ext uri="{FF2B5EF4-FFF2-40B4-BE49-F238E27FC236}">
                  <a16:creationId xmlns:a16="http://schemas.microsoft.com/office/drawing/2014/main" id="{24246E66-59AF-410A-96D0-B1E97843C5C3}"/>
                </a:ext>
              </a:extLst>
            </p:cNvPr>
            <p:cNvCxnSpPr>
              <a:cxnSpLocks/>
            </p:cNvCxnSpPr>
            <p:nvPr/>
          </p:nvCxnSpPr>
          <p:spPr>
            <a:xfrm>
              <a:off x="4186141" y="820321"/>
              <a:ext cx="0" cy="10261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eccia a destra con strisce 15">
              <a:extLst>
                <a:ext uri="{FF2B5EF4-FFF2-40B4-BE49-F238E27FC236}">
                  <a16:creationId xmlns:a16="http://schemas.microsoft.com/office/drawing/2014/main" id="{DB3B695F-3D29-45A0-88BA-759BC938D7CD}"/>
                </a:ext>
              </a:extLst>
            </p:cNvPr>
            <p:cNvSpPr/>
            <p:nvPr/>
          </p:nvSpPr>
          <p:spPr>
            <a:xfrm rot="5400000">
              <a:off x="3989969" y="2602342"/>
              <a:ext cx="392342" cy="945175"/>
            </a:xfrm>
            <a:prstGeom prst="striped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187DD998-D41B-4FF7-B766-B613CECEE0AD}"/>
                </a:ext>
              </a:extLst>
            </p:cNvPr>
            <p:cNvSpPr txBox="1"/>
            <p:nvPr/>
          </p:nvSpPr>
          <p:spPr>
            <a:xfrm>
              <a:off x="4694589" y="2930333"/>
              <a:ext cx="1417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al fine di</a:t>
              </a:r>
            </a:p>
          </p:txBody>
        </p:sp>
        <p:sp>
          <p:nvSpPr>
            <p:cNvPr id="30" name="Rettangolo arrotondato 14">
              <a:extLst>
                <a:ext uri="{FF2B5EF4-FFF2-40B4-BE49-F238E27FC236}">
                  <a16:creationId xmlns:a16="http://schemas.microsoft.com/office/drawing/2014/main" id="{C4B8B925-9390-484B-A58C-7F8918370583}"/>
                </a:ext>
              </a:extLst>
            </p:cNvPr>
            <p:cNvSpPr/>
            <p:nvPr/>
          </p:nvSpPr>
          <p:spPr>
            <a:xfrm>
              <a:off x="461757" y="4387678"/>
              <a:ext cx="8074844" cy="105754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consolidare e ampliare i rapporti con il mondo del lavoro, anche ai fini dell’aggiornamento periodico degli indirizzi quinquennali di studio di I.P., delle qualifiche e dei diplomi professionali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con particolare attenzione alle innovazioni tecnologiche che caratterizzano la quarta rivoluzione industriale in atto</a:t>
              </a:r>
            </a:p>
          </p:txBody>
        </p:sp>
        <p:sp>
          <p:nvSpPr>
            <p:cNvPr id="31" name="Rettangolo arrotondato 14">
              <a:extLst>
                <a:ext uri="{FF2B5EF4-FFF2-40B4-BE49-F238E27FC236}">
                  <a16:creationId xmlns:a16="http://schemas.microsoft.com/office/drawing/2014/main" id="{D499984C-3169-4890-9BB1-0C6645958ACB}"/>
                </a:ext>
              </a:extLst>
            </p:cNvPr>
            <p:cNvSpPr/>
            <p:nvPr/>
          </p:nvSpPr>
          <p:spPr>
            <a:xfrm>
              <a:off x="447498" y="5661248"/>
              <a:ext cx="8074844" cy="67493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rafforzare gli interventi di supporto alla transizione dalla scuola al lavoro, anche con la diffusione del sistema duale realizzato in alternanza scuola-lavoro e in apprendistato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40010699-C1E7-4AE4-96B0-669D18B35690}"/>
                </a:ext>
              </a:extLst>
            </p:cNvPr>
            <p:cNvSpPr txBox="1"/>
            <p:nvPr/>
          </p:nvSpPr>
          <p:spPr>
            <a:xfrm>
              <a:off x="8281193" y="6381328"/>
              <a:ext cx="9108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segue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75831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Natura dell’offerta sussidiaria di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1DE15D5E-BFB5-4E69-8B19-21DA34BA2F79}"/>
              </a:ext>
            </a:extLst>
          </p:cNvPr>
          <p:cNvGrpSpPr/>
          <p:nvPr/>
        </p:nvGrpSpPr>
        <p:grpSpPr>
          <a:xfrm>
            <a:off x="262435" y="692696"/>
            <a:ext cx="8608942" cy="5579274"/>
            <a:chOff x="262435" y="692696"/>
            <a:chExt cx="8608942" cy="5579274"/>
          </a:xfrm>
        </p:grpSpPr>
        <p:sp>
          <p:nvSpPr>
            <p:cNvPr id="31" name="Rettangolo arrotondato 14">
              <a:extLst>
                <a:ext uri="{FF2B5EF4-FFF2-40B4-BE49-F238E27FC236}">
                  <a16:creationId xmlns:a16="http://schemas.microsoft.com/office/drawing/2014/main" id="{FC79910A-6859-4F9D-A175-43E7402F8C0E}"/>
                </a:ext>
              </a:extLst>
            </p:cNvPr>
            <p:cNvSpPr/>
            <p:nvPr/>
          </p:nvSpPr>
          <p:spPr>
            <a:xfrm>
              <a:off x="1008385" y="692696"/>
              <a:ext cx="2924001" cy="750317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formative accreditate</a:t>
              </a:r>
            </a:p>
          </p:txBody>
        </p:sp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476FE88-B46B-4517-8ECA-5B419656D57B}"/>
                </a:ext>
              </a:extLst>
            </p:cNvPr>
            <p:cNvSpPr/>
            <p:nvPr/>
          </p:nvSpPr>
          <p:spPr>
            <a:xfrm>
              <a:off x="5184849" y="706424"/>
              <a:ext cx="2924001" cy="750317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scolastiche</a:t>
              </a:r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32EBF83-C1AE-48BB-A15A-FF5978CF54EE}"/>
                </a:ext>
              </a:extLst>
            </p:cNvPr>
            <p:cNvSpPr txBox="1"/>
            <p:nvPr/>
          </p:nvSpPr>
          <p:spPr>
            <a:xfrm>
              <a:off x="6070661" y="1644316"/>
              <a:ext cx="172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in via sussidiaria</a:t>
              </a:r>
            </a:p>
          </p:txBody>
        </p:sp>
        <p:sp>
          <p:nvSpPr>
            <p:cNvPr id="15" name="Rettangolo arrotondato 14">
              <a:extLst>
                <a:ext uri="{FF2B5EF4-FFF2-40B4-BE49-F238E27FC236}">
                  <a16:creationId xmlns:a16="http://schemas.microsoft.com/office/drawing/2014/main" id="{3BC3F195-2F38-4A86-B507-C4FD7BB4E0F2}"/>
                </a:ext>
              </a:extLst>
            </p:cNvPr>
            <p:cNvSpPr/>
            <p:nvPr/>
          </p:nvSpPr>
          <p:spPr>
            <a:xfrm>
              <a:off x="3478502" y="2297076"/>
              <a:ext cx="2620610" cy="88218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Percorso triennale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Qualifica professionale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(3° livello EQF)</a:t>
              </a:r>
            </a:p>
          </p:txBody>
        </p:sp>
        <p:sp>
          <p:nvSpPr>
            <p:cNvPr id="16" name="Rettangolo arrotondato 14">
              <a:extLst>
                <a:ext uri="{FF2B5EF4-FFF2-40B4-BE49-F238E27FC236}">
                  <a16:creationId xmlns:a16="http://schemas.microsoft.com/office/drawing/2014/main" id="{D6ECB93C-AE46-429B-95A1-40FEC26EB6A2}"/>
                </a:ext>
              </a:extLst>
            </p:cNvPr>
            <p:cNvSpPr/>
            <p:nvPr/>
          </p:nvSpPr>
          <p:spPr>
            <a:xfrm>
              <a:off x="318738" y="2182700"/>
              <a:ext cx="2914789" cy="1680086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Collaborano per la progettazione dei percorsi di accesso all’esame di Stato per il conseguimento del Diploma di istruzione Secondaria di II grado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26AD78FC-773A-4602-8410-5F5FABCC1E22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 flipH="1">
              <a:off x="6646849" y="1456741"/>
              <a:ext cx="1" cy="500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8BD3DE6B-7B48-4B7B-A313-192D22BD59BB}"/>
                </a:ext>
              </a:extLst>
            </p:cNvPr>
            <p:cNvCxnSpPr>
              <a:cxnSpLocks/>
            </p:cNvCxnSpPr>
            <p:nvPr/>
          </p:nvCxnSpPr>
          <p:spPr>
            <a:xfrm>
              <a:off x="4694956" y="1940223"/>
              <a:ext cx="28083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2 23">
              <a:extLst>
                <a:ext uri="{FF2B5EF4-FFF2-40B4-BE49-F238E27FC236}">
                  <a16:creationId xmlns:a16="http://schemas.microsoft.com/office/drawing/2014/main" id="{7F79D303-CF70-4C9C-8C22-5F33D1FF1B4E}"/>
                </a:ext>
              </a:extLst>
            </p:cNvPr>
            <p:cNvCxnSpPr/>
            <p:nvPr/>
          </p:nvCxnSpPr>
          <p:spPr>
            <a:xfrm>
              <a:off x="4694956" y="1958962"/>
              <a:ext cx="0" cy="3179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>
              <a:extLst>
                <a:ext uri="{FF2B5EF4-FFF2-40B4-BE49-F238E27FC236}">
                  <a16:creationId xmlns:a16="http://schemas.microsoft.com/office/drawing/2014/main" id="{D926E6AF-4A33-4425-85C0-1A4323943147}"/>
                </a:ext>
              </a:extLst>
            </p:cNvPr>
            <p:cNvCxnSpPr/>
            <p:nvPr/>
          </p:nvCxnSpPr>
          <p:spPr>
            <a:xfrm>
              <a:off x="7511338" y="1940223"/>
              <a:ext cx="0" cy="3179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ttangolo arrotondato 14">
              <a:extLst>
                <a:ext uri="{FF2B5EF4-FFF2-40B4-BE49-F238E27FC236}">
                  <a16:creationId xmlns:a16="http://schemas.microsoft.com/office/drawing/2014/main" id="{DBECFC1F-5B01-4BB7-BBA0-007B7DCE4F58}"/>
                </a:ext>
              </a:extLst>
            </p:cNvPr>
            <p:cNvSpPr/>
            <p:nvPr/>
          </p:nvSpPr>
          <p:spPr>
            <a:xfrm>
              <a:off x="6281371" y="2276872"/>
              <a:ext cx="2590006" cy="1048622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IV anno e percorso quadriennale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Diploma professionale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(4° livello EQF)</a:t>
              </a:r>
            </a:p>
          </p:txBody>
        </p:sp>
        <p:sp>
          <p:nvSpPr>
            <p:cNvPr id="22" name="Rettangolo arrotondato 14">
              <a:extLst>
                <a:ext uri="{FF2B5EF4-FFF2-40B4-BE49-F238E27FC236}">
                  <a16:creationId xmlns:a16="http://schemas.microsoft.com/office/drawing/2014/main" id="{65C65BEF-3A39-402A-BF2B-3DE58080B3A9}"/>
                </a:ext>
              </a:extLst>
            </p:cNvPr>
            <p:cNvSpPr/>
            <p:nvPr/>
          </p:nvSpPr>
          <p:spPr>
            <a:xfrm>
              <a:off x="3532728" y="3555923"/>
              <a:ext cx="2620610" cy="774292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consente nei primi due anni l’assolvimento dell’obbligo di istruzione</a:t>
              </a:r>
            </a:p>
          </p:txBody>
        </p:sp>
        <p:sp>
          <p:nvSpPr>
            <p:cNvPr id="23" name="Rettangolo arrotondato 14">
              <a:extLst>
                <a:ext uri="{FF2B5EF4-FFF2-40B4-BE49-F238E27FC236}">
                  <a16:creationId xmlns:a16="http://schemas.microsoft.com/office/drawing/2014/main" id="{3001D2C0-D872-48FE-8ABB-B71620553F41}"/>
                </a:ext>
              </a:extLst>
            </p:cNvPr>
            <p:cNvSpPr/>
            <p:nvPr/>
          </p:nvSpPr>
          <p:spPr>
            <a:xfrm>
              <a:off x="3838151" y="4905294"/>
              <a:ext cx="4886440" cy="135442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Costituisce elemento caratterizzante dei percorsi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la </a:t>
              </a:r>
              <a:r>
                <a:rPr 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dimensione duale 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che valorizza l’ambiente di lavoro come luogo di apprendimento, attraverso le modalità dell’alternanza scuola-lavoro, del tirocinio e dell’apprendistato </a:t>
              </a:r>
              <a:b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ttangolo arrotondato 14">
              <a:extLst>
                <a:ext uri="{FF2B5EF4-FFF2-40B4-BE49-F238E27FC236}">
                  <a16:creationId xmlns:a16="http://schemas.microsoft.com/office/drawing/2014/main" id="{6B96BC1C-5832-42BF-980B-DF0301AB4930}"/>
                </a:ext>
              </a:extLst>
            </p:cNvPr>
            <p:cNvSpPr/>
            <p:nvPr/>
          </p:nvSpPr>
          <p:spPr>
            <a:xfrm>
              <a:off x="262435" y="4149080"/>
              <a:ext cx="3158997" cy="212289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via sperimentale, il corso finalizzato all’ammissione all’esame di Stato si realizza secondo Linee guida regionali e disposizioni in materia di esami di Stato, nell’ambito di specifica programmazione definita annualmente dalla Regione Lombardia </a:t>
              </a:r>
              <a:b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5A1CA107-813F-4C7C-B0B8-912AAF186B02}"/>
                </a:ext>
              </a:extLst>
            </p:cNvPr>
            <p:cNvCxnSpPr/>
            <p:nvPr/>
          </p:nvCxnSpPr>
          <p:spPr>
            <a:xfrm>
              <a:off x="4694956" y="3195883"/>
              <a:ext cx="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diritto 27">
              <a:extLst>
                <a:ext uri="{FF2B5EF4-FFF2-40B4-BE49-F238E27FC236}">
                  <a16:creationId xmlns:a16="http://schemas.microsoft.com/office/drawing/2014/main" id="{0C525819-67D2-4CDA-AA25-A65C5EFBE7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32386" y="1081582"/>
              <a:ext cx="1252463" cy="1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2 36">
              <a:extLst>
                <a:ext uri="{FF2B5EF4-FFF2-40B4-BE49-F238E27FC236}">
                  <a16:creationId xmlns:a16="http://schemas.microsoft.com/office/drawing/2014/main" id="{75448D94-21E3-4230-8493-E19BA71871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97323" y="1080549"/>
              <a:ext cx="1422916" cy="11349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D4CBC156-768C-4A8F-9BFB-41EDFE28DCDB}"/>
                </a:ext>
              </a:extLst>
            </p:cNvPr>
            <p:cNvCxnSpPr>
              <a:stCxn id="16" idx="2"/>
            </p:cNvCxnSpPr>
            <p:nvPr/>
          </p:nvCxnSpPr>
          <p:spPr>
            <a:xfrm flipH="1">
              <a:off x="1776132" y="3862786"/>
              <a:ext cx="1" cy="2862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04934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Modalità di erogazione dell’offerta sussidiaria da parte delle I.S.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1027ADDB-BC91-453E-957F-51AE1245F896}"/>
              </a:ext>
            </a:extLst>
          </p:cNvPr>
          <p:cNvGrpSpPr/>
          <p:nvPr/>
        </p:nvGrpSpPr>
        <p:grpSpPr>
          <a:xfrm>
            <a:off x="432321" y="543905"/>
            <a:ext cx="8371486" cy="5926360"/>
            <a:chOff x="432321" y="543905"/>
            <a:chExt cx="8371486" cy="5926360"/>
          </a:xfrm>
        </p:grpSpPr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476FE88-B46B-4517-8ECA-5B419656D57B}"/>
                </a:ext>
              </a:extLst>
            </p:cNvPr>
            <p:cNvSpPr/>
            <p:nvPr/>
          </p:nvSpPr>
          <p:spPr>
            <a:xfrm>
              <a:off x="1368425" y="543905"/>
              <a:ext cx="6264696" cy="925364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 Istituzioni scolastiche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nella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progettazione ed erogazione dei percorsi </a:t>
              </a: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devono soddisfare le seguenti condizioni</a:t>
              </a:r>
            </a:p>
          </p:txBody>
        </p:sp>
        <p:sp>
          <p:nvSpPr>
            <p:cNvPr id="30" name="Rettangolo arrotondato 14">
              <a:extLst>
                <a:ext uri="{FF2B5EF4-FFF2-40B4-BE49-F238E27FC236}">
                  <a16:creationId xmlns:a16="http://schemas.microsoft.com/office/drawing/2014/main" id="{05998A85-39FF-4B85-8A89-BB2143FECE39}"/>
                </a:ext>
              </a:extLst>
            </p:cNvPr>
            <p:cNvSpPr/>
            <p:nvPr/>
          </p:nvSpPr>
          <p:spPr>
            <a:xfrm>
              <a:off x="450879" y="2204864"/>
              <a:ext cx="4015411" cy="47978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essere un Istituto Professionale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Freccia a destra con strisce 15">
              <a:extLst>
                <a:ext uri="{FF2B5EF4-FFF2-40B4-BE49-F238E27FC236}">
                  <a16:creationId xmlns:a16="http://schemas.microsoft.com/office/drawing/2014/main" id="{ADCAE062-7340-4EE3-8110-1A1EF23A6A9B}"/>
                </a:ext>
              </a:extLst>
            </p:cNvPr>
            <p:cNvSpPr/>
            <p:nvPr/>
          </p:nvSpPr>
          <p:spPr>
            <a:xfrm rot="5400000">
              <a:off x="4321639" y="1344417"/>
              <a:ext cx="392342" cy="945175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arrotondato 14">
              <a:extLst>
                <a:ext uri="{FF2B5EF4-FFF2-40B4-BE49-F238E27FC236}">
                  <a16:creationId xmlns:a16="http://schemas.microsoft.com/office/drawing/2014/main" id="{CB3983C6-7297-4079-9C99-EC741B8817EB}"/>
                </a:ext>
              </a:extLst>
            </p:cNvPr>
            <p:cNvSpPr/>
            <p:nvPr/>
          </p:nvSpPr>
          <p:spPr>
            <a:xfrm>
              <a:off x="450879" y="2805200"/>
              <a:ext cx="4015411" cy="47978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essere un Istituto accreditato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ttangolo arrotondato 14">
              <a:extLst>
                <a:ext uri="{FF2B5EF4-FFF2-40B4-BE49-F238E27FC236}">
                  <a16:creationId xmlns:a16="http://schemas.microsoft.com/office/drawing/2014/main" id="{DFC25172-937A-42D2-A4EF-4E95603F0D65}"/>
                </a:ext>
              </a:extLst>
            </p:cNvPr>
            <p:cNvSpPr/>
            <p:nvPr/>
          </p:nvSpPr>
          <p:spPr>
            <a:xfrm>
              <a:off x="450878" y="3474976"/>
              <a:ext cx="5832649" cy="47978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presenza della propria offerta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nell’offerta regionale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ttangolo arrotondato 14">
              <a:extLst>
                <a:ext uri="{FF2B5EF4-FFF2-40B4-BE49-F238E27FC236}">
                  <a16:creationId xmlns:a16="http://schemas.microsoft.com/office/drawing/2014/main" id="{B4276605-3E13-4CE8-B8FE-AABC6EEB7458}"/>
                </a:ext>
              </a:extLst>
            </p:cNvPr>
            <p:cNvSpPr/>
            <p:nvPr/>
          </p:nvSpPr>
          <p:spPr>
            <a:xfrm>
              <a:off x="432321" y="4075312"/>
              <a:ext cx="7003334" cy="47978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avere formalmente previsto l’offerta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 via sussidiaria nel PTOF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ttangolo arrotondato 14">
              <a:extLst>
                <a:ext uri="{FF2B5EF4-FFF2-40B4-BE49-F238E27FC236}">
                  <a16:creationId xmlns:a16="http://schemas.microsoft.com/office/drawing/2014/main" id="{F0EC12CF-FA2E-4F9C-914E-787EF9806F2D}"/>
                </a:ext>
              </a:extLst>
            </p:cNvPr>
            <p:cNvSpPr/>
            <p:nvPr/>
          </p:nvSpPr>
          <p:spPr>
            <a:xfrm>
              <a:off x="432321" y="4675648"/>
              <a:ext cx="8371486" cy="66977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conferimento dei dati e delle informazioni previste da Regione Lombardia, mediante l’utilizzo dei sistemi informatici regionali (garanzia di inserimento dati e aggiornamento)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ttangolo arrotondato 14">
              <a:extLst>
                <a:ext uri="{FF2B5EF4-FFF2-40B4-BE49-F238E27FC236}">
                  <a16:creationId xmlns:a16="http://schemas.microsoft.com/office/drawing/2014/main" id="{40F79F46-9C67-4CBF-91D1-D1628C863943}"/>
                </a:ext>
              </a:extLst>
            </p:cNvPr>
            <p:cNvSpPr/>
            <p:nvPr/>
          </p:nvSpPr>
          <p:spPr>
            <a:xfrm>
              <a:off x="432321" y="5445224"/>
              <a:ext cx="8371486" cy="1025041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rispetto degli standard regionali (standard di apprendimento, parametri orari, progettazione formativa personalizzata, metodologie didattiche laboratoriali e in situazione, valutazione coerente con la fisionomia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lo sviluppo e l’accertamento delle competenze)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DA570949-DAC2-46D2-A104-7CE6718CA37F}"/>
              </a:ext>
            </a:extLst>
          </p:cNvPr>
          <p:cNvSpPr txBox="1"/>
          <p:nvPr/>
        </p:nvSpPr>
        <p:spPr>
          <a:xfrm>
            <a:off x="8209185" y="6400788"/>
            <a:ext cx="172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segue</a:t>
            </a:r>
          </a:p>
        </p:txBody>
      </p:sp>
    </p:spTree>
    <p:extLst>
      <p:ext uri="{BB962C8B-B14F-4D97-AF65-F5344CB8AC3E}">
        <p14:creationId xmlns:p14="http://schemas.microsoft.com/office/powerpoint/2010/main" val="38201966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Modalità di erogazione dell’offerta sussidiaria da parte delle I.S.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727D0F0F-992D-4CEA-BCB5-4229C0F39A94}"/>
              </a:ext>
            </a:extLst>
          </p:cNvPr>
          <p:cNvGrpSpPr/>
          <p:nvPr/>
        </p:nvGrpSpPr>
        <p:grpSpPr>
          <a:xfrm>
            <a:off x="315030" y="543905"/>
            <a:ext cx="8388523" cy="4109232"/>
            <a:chOff x="315030" y="543905"/>
            <a:chExt cx="8388523" cy="4109232"/>
          </a:xfrm>
        </p:grpSpPr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476FE88-B46B-4517-8ECA-5B419656D57B}"/>
                </a:ext>
              </a:extLst>
            </p:cNvPr>
            <p:cNvSpPr/>
            <p:nvPr/>
          </p:nvSpPr>
          <p:spPr>
            <a:xfrm>
              <a:off x="1368425" y="543905"/>
              <a:ext cx="6264696" cy="925364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 Istituzioni scolastiche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nella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progettazione ed erogazione dei percorsi </a:t>
              </a: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devono soddisfare le seguenti condizioni</a:t>
              </a:r>
            </a:p>
          </p:txBody>
        </p:sp>
        <p:sp>
          <p:nvSpPr>
            <p:cNvPr id="32" name="Freccia a destra con strisce 15">
              <a:extLst>
                <a:ext uri="{FF2B5EF4-FFF2-40B4-BE49-F238E27FC236}">
                  <a16:creationId xmlns:a16="http://schemas.microsoft.com/office/drawing/2014/main" id="{ADCAE062-7340-4EE3-8110-1A1EF23A6A9B}"/>
                </a:ext>
              </a:extLst>
            </p:cNvPr>
            <p:cNvSpPr/>
            <p:nvPr/>
          </p:nvSpPr>
          <p:spPr>
            <a:xfrm rot="5400000">
              <a:off x="4321639" y="1344417"/>
              <a:ext cx="392342" cy="945175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arrotondato 14">
              <a:extLst>
                <a:ext uri="{FF2B5EF4-FFF2-40B4-BE49-F238E27FC236}">
                  <a16:creationId xmlns:a16="http://schemas.microsoft.com/office/drawing/2014/main" id="{40F79F46-9C67-4CBF-91D1-D1628C863943}"/>
                </a:ext>
              </a:extLst>
            </p:cNvPr>
            <p:cNvSpPr/>
            <p:nvPr/>
          </p:nvSpPr>
          <p:spPr>
            <a:xfrm>
              <a:off x="332067" y="2179835"/>
              <a:ext cx="8371486" cy="81711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composizione qualitativa dell’organico docente, diversificata rispetto a quella dei percorsi I.P. e coerente con gli standard formativi e le modalità di apprendimento specifici della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ttangolo arrotondato 14">
              <a:extLst>
                <a:ext uri="{FF2B5EF4-FFF2-40B4-BE49-F238E27FC236}">
                  <a16:creationId xmlns:a16="http://schemas.microsoft.com/office/drawing/2014/main" id="{AE2D9F41-D95A-4758-AEA0-A3008BFFB40C}"/>
                </a:ext>
              </a:extLst>
            </p:cNvPr>
            <p:cNvSpPr/>
            <p:nvPr/>
          </p:nvSpPr>
          <p:spPr>
            <a:xfrm>
              <a:off x="315030" y="3070256"/>
              <a:ext cx="8371486" cy="81711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rispetto della specifica identità dell’offerta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attraverso la garanzia di risorse professionali adeguate (conoscenza ed esperienza dei processi di lavoro, orientamento, tutoraggio, riconoscimento di crediti e certificazione delle competenze)</a:t>
              </a:r>
            </a:p>
          </p:txBody>
        </p:sp>
        <p:sp>
          <p:nvSpPr>
            <p:cNvPr id="14" name="Rettangolo arrotondato 14">
              <a:extLst>
                <a:ext uri="{FF2B5EF4-FFF2-40B4-BE49-F238E27FC236}">
                  <a16:creationId xmlns:a16="http://schemas.microsoft.com/office/drawing/2014/main" id="{6285585B-44E0-4038-904A-665F79777172}"/>
                </a:ext>
              </a:extLst>
            </p:cNvPr>
            <p:cNvSpPr/>
            <p:nvPr/>
          </p:nvSpPr>
          <p:spPr>
            <a:xfrm>
              <a:off x="315030" y="3993891"/>
              <a:ext cx="8371486" cy="65924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essere dotati di un servizio di placement, che garantisca il raccordo con i servizi territoriali al lavoro e apprendistato e opportunità di inserimento lavorativo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4807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Modalità di erogazione dell’offerta sussidiaria da parte delle I.S.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17308F2C-7D08-4F62-8F2E-5BCEC415E77B}"/>
              </a:ext>
            </a:extLst>
          </p:cNvPr>
          <p:cNvGrpSpPr/>
          <p:nvPr/>
        </p:nvGrpSpPr>
        <p:grpSpPr>
          <a:xfrm>
            <a:off x="648345" y="404664"/>
            <a:ext cx="7781318" cy="5981439"/>
            <a:chOff x="648345" y="543905"/>
            <a:chExt cx="7781318" cy="5981439"/>
          </a:xfrm>
        </p:grpSpPr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476FE88-B46B-4517-8ECA-5B419656D57B}"/>
                </a:ext>
              </a:extLst>
            </p:cNvPr>
            <p:cNvSpPr/>
            <p:nvPr/>
          </p:nvSpPr>
          <p:spPr>
            <a:xfrm>
              <a:off x="3014894" y="543905"/>
              <a:ext cx="2952328" cy="63899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 Istituzioni scolastiche</a:t>
              </a:r>
            </a:p>
          </p:txBody>
        </p:sp>
        <p:sp>
          <p:nvSpPr>
            <p:cNvPr id="14" name="Rettangolo arrotondato 14">
              <a:extLst>
                <a:ext uri="{FF2B5EF4-FFF2-40B4-BE49-F238E27FC236}">
                  <a16:creationId xmlns:a16="http://schemas.microsoft.com/office/drawing/2014/main" id="{6285585B-44E0-4038-904A-665F79777172}"/>
                </a:ext>
              </a:extLst>
            </p:cNvPr>
            <p:cNvSpPr/>
            <p:nvPr/>
          </p:nvSpPr>
          <p:spPr>
            <a:xfrm>
              <a:off x="648345" y="3208994"/>
              <a:ext cx="3429659" cy="1336331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l’opzione per i percorsi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viene espressa dall’utenza sull’apposita piattaforma e non può avvenire posteriormente ad essa</a:t>
              </a:r>
            </a:p>
          </p:txBody>
        </p:sp>
        <p:sp>
          <p:nvSpPr>
            <p:cNvPr id="9" name="Rettangolo arrotondato 14">
              <a:extLst>
                <a:ext uri="{FF2B5EF4-FFF2-40B4-BE49-F238E27FC236}">
                  <a16:creationId xmlns:a16="http://schemas.microsoft.com/office/drawing/2014/main" id="{281F605D-4F3F-4584-8D71-35B7C6B355C9}"/>
                </a:ext>
              </a:extLst>
            </p:cNvPr>
            <p:cNvSpPr/>
            <p:nvPr/>
          </p:nvSpPr>
          <p:spPr>
            <a:xfrm>
              <a:off x="1250698" y="1527779"/>
              <a:ext cx="6480720" cy="1060614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garantiscono una completa e preliminare informazione nell’ambito delle azioni di orientamento e sui propri siti istituzionali, </a:t>
              </a:r>
              <a:r>
                <a:rPr 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proponendo l’offerta di </a:t>
              </a:r>
              <a:r>
                <a:rPr 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come opzione distinta da quella di I.P.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ttangolo arrotondato 14">
              <a:extLst>
                <a:ext uri="{FF2B5EF4-FFF2-40B4-BE49-F238E27FC236}">
                  <a16:creationId xmlns:a16="http://schemas.microsoft.com/office/drawing/2014/main" id="{0C05FBB2-0CB8-4906-A1DF-4633A04C7F43}"/>
                </a:ext>
              </a:extLst>
            </p:cNvPr>
            <p:cNvSpPr/>
            <p:nvPr/>
          </p:nvSpPr>
          <p:spPr>
            <a:xfrm>
              <a:off x="4865637" y="3197335"/>
              <a:ext cx="3564026" cy="1828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caso di eccedenza di domande o di numero insufficiente per la costituzione di un gruppo classe, si provvede al riorientamento degli alunni interessati presso altri percorsi territoriali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ttangolo arrotondato 14">
              <a:extLst>
                <a:ext uri="{FF2B5EF4-FFF2-40B4-BE49-F238E27FC236}">
                  <a16:creationId xmlns:a16="http://schemas.microsoft.com/office/drawing/2014/main" id="{DA029142-67BC-401B-B4BE-9B11E6C6DA86}"/>
                </a:ext>
              </a:extLst>
            </p:cNvPr>
            <p:cNvSpPr/>
            <p:nvPr/>
          </p:nvSpPr>
          <p:spPr>
            <a:xfrm>
              <a:off x="729632" y="5419053"/>
              <a:ext cx="6264696" cy="432048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costituzione di gruppi classe specificamente dedicati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b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ttangolo arrotondato 14">
              <a:extLst>
                <a:ext uri="{FF2B5EF4-FFF2-40B4-BE49-F238E27FC236}">
                  <a16:creationId xmlns:a16="http://schemas.microsoft.com/office/drawing/2014/main" id="{3D247050-41C1-48BF-9543-7BBD8DA7BDE3}"/>
                </a:ext>
              </a:extLst>
            </p:cNvPr>
            <p:cNvSpPr/>
            <p:nvPr/>
          </p:nvSpPr>
          <p:spPr>
            <a:xfrm>
              <a:off x="705321" y="5981045"/>
              <a:ext cx="7704856" cy="54429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costituzione di classi iniziali nel rispetto dei criteri e parametri numerici di cui al D.P.R. 81/2009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" name="Connettore 2 5">
              <a:extLst>
                <a:ext uri="{FF2B5EF4-FFF2-40B4-BE49-F238E27FC236}">
                  <a16:creationId xmlns:a16="http://schemas.microsoft.com/office/drawing/2014/main" id="{87D26AE1-AA5C-4DB8-B654-881EE3ED70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83505" y="1158212"/>
              <a:ext cx="1" cy="3599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24223DA0-950A-4CE6-A9D6-9F2756F0114D}"/>
                </a:ext>
              </a:extLst>
            </p:cNvPr>
            <p:cNvCxnSpPr>
              <a:cxnSpLocks/>
            </p:cNvCxnSpPr>
            <p:nvPr/>
          </p:nvCxnSpPr>
          <p:spPr>
            <a:xfrm>
              <a:off x="4483505" y="2588393"/>
              <a:ext cx="0" cy="2954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20EDCFBB-CC6D-4C2C-A7BB-5EBD4A70FF74}"/>
                </a:ext>
              </a:extLst>
            </p:cNvPr>
            <p:cNvCxnSpPr>
              <a:cxnSpLocks/>
            </p:cNvCxnSpPr>
            <p:nvPr/>
          </p:nvCxnSpPr>
          <p:spPr>
            <a:xfrm>
              <a:off x="2232521" y="2852936"/>
              <a:ext cx="441512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>
              <a:extLst>
                <a:ext uri="{FF2B5EF4-FFF2-40B4-BE49-F238E27FC236}">
                  <a16:creationId xmlns:a16="http://schemas.microsoft.com/office/drawing/2014/main" id="{9702173D-AE88-47D7-A302-099FC6D73684}"/>
                </a:ext>
              </a:extLst>
            </p:cNvPr>
            <p:cNvCxnSpPr/>
            <p:nvPr/>
          </p:nvCxnSpPr>
          <p:spPr>
            <a:xfrm>
              <a:off x="2232521" y="2852936"/>
              <a:ext cx="0" cy="3004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>
              <a:extLst>
                <a:ext uri="{FF2B5EF4-FFF2-40B4-BE49-F238E27FC236}">
                  <a16:creationId xmlns:a16="http://schemas.microsoft.com/office/drawing/2014/main" id="{D713FA40-F0A3-428A-98D2-FECB28E29A23}"/>
                </a:ext>
              </a:extLst>
            </p:cNvPr>
            <p:cNvCxnSpPr/>
            <p:nvPr/>
          </p:nvCxnSpPr>
          <p:spPr>
            <a:xfrm>
              <a:off x="6647650" y="2852936"/>
              <a:ext cx="0" cy="3004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93204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Modalità di accreditamento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4F181F9D-4EF5-4976-A450-7C3F0B36C177}"/>
              </a:ext>
            </a:extLst>
          </p:cNvPr>
          <p:cNvGrpSpPr/>
          <p:nvPr/>
        </p:nvGrpSpPr>
        <p:grpSpPr>
          <a:xfrm>
            <a:off x="360312" y="488281"/>
            <a:ext cx="8371487" cy="5954392"/>
            <a:chOff x="360312" y="488281"/>
            <a:chExt cx="8371487" cy="5954392"/>
          </a:xfrm>
        </p:grpSpPr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476FE88-B46B-4517-8ECA-5B419656D57B}"/>
                </a:ext>
              </a:extLst>
            </p:cNvPr>
            <p:cNvSpPr/>
            <p:nvPr/>
          </p:nvSpPr>
          <p:spPr>
            <a:xfrm>
              <a:off x="1675194" y="488281"/>
              <a:ext cx="5616621" cy="63899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 Istituzioni scolastiche che offrono percorsi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 via sussidiaria ai fini dell’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accreditamento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devono garantire</a:t>
              </a:r>
            </a:p>
          </p:txBody>
        </p:sp>
        <p:sp>
          <p:nvSpPr>
            <p:cNvPr id="19" name="Freccia a destra con strisce 15">
              <a:extLst>
                <a:ext uri="{FF2B5EF4-FFF2-40B4-BE49-F238E27FC236}">
                  <a16:creationId xmlns:a16="http://schemas.microsoft.com/office/drawing/2014/main" id="{B4533BCE-ABAB-4C26-9789-7BB369A7BDAD}"/>
                </a:ext>
              </a:extLst>
            </p:cNvPr>
            <p:cNvSpPr/>
            <p:nvPr/>
          </p:nvSpPr>
          <p:spPr>
            <a:xfrm rot="5400000">
              <a:off x="4321638" y="984795"/>
              <a:ext cx="392342" cy="945175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Rettangolo arrotondato 14">
              <a:extLst>
                <a:ext uri="{FF2B5EF4-FFF2-40B4-BE49-F238E27FC236}">
                  <a16:creationId xmlns:a16="http://schemas.microsoft.com/office/drawing/2014/main" id="{AD498B1E-47FC-4A66-96D8-0E2FA9168E7B}"/>
                </a:ext>
              </a:extLst>
            </p:cNvPr>
            <p:cNvSpPr/>
            <p:nvPr/>
          </p:nvSpPr>
          <p:spPr>
            <a:xfrm>
              <a:off x="360313" y="1811865"/>
              <a:ext cx="8371486" cy="638991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 dotazione strutturale unitaria presso l’unità organizzativa dove si svolge l’attività didattica e formativa, con arredi e spazi adeguati all’erogazione di percorsi formativi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ttangolo arrotondato 14">
              <a:extLst>
                <a:ext uri="{FF2B5EF4-FFF2-40B4-BE49-F238E27FC236}">
                  <a16:creationId xmlns:a16="http://schemas.microsoft.com/office/drawing/2014/main" id="{818AA9A4-64A0-46D8-8CFA-38ECE05D7B9A}"/>
                </a:ext>
              </a:extLst>
            </p:cNvPr>
            <p:cNvSpPr/>
            <p:nvPr/>
          </p:nvSpPr>
          <p:spPr>
            <a:xfrm>
              <a:off x="360312" y="2565026"/>
              <a:ext cx="6436959" cy="50276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 sistema di contabilità pubblica e/o per centri di costo e ricavo</a:t>
              </a:r>
            </a:p>
          </p:txBody>
        </p:sp>
        <p:sp>
          <p:nvSpPr>
            <p:cNvPr id="22" name="Rettangolo arrotondato 14">
              <a:extLst>
                <a:ext uri="{FF2B5EF4-FFF2-40B4-BE49-F238E27FC236}">
                  <a16:creationId xmlns:a16="http://schemas.microsoft.com/office/drawing/2014/main" id="{3C28A3C7-A0D4-42E7-9341-F3DCE8DC3FDE}"/>
                </a:ext>
              </a:extLst>
            </p:cNvPr>
            <p:cNvSpPr/>
            <p:nvPr/>
          </p:nvSpPr>
          <p:spPr>
            <a:xfrm>
              <a:off x="360312" y="3208968"/>
              <a:ext cx="6670019" cy="50276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il requisito obbligatorio di compliance (amministrazione trasparente)</a:t>
              </a:r>
            </a:p>
          </p:txBody>
        </p:sp>
        <p:sp>
          <p:nvSpPr>
            <p:cNvPr id="23" name="Rettangolo arrotondato 14">
              <a:extLst>
                <a:ext uri="{FF2B5EF4-FFF2-40B4-BE49-F238E27FC236}">
                  <a16:creationId xmlns:a16="http://schemas.microsoft.com/office/drawing/2014/main" id="{07610649-42ED-4E05-9E43-79BC6349CE60}"/>
                </a:ext>
              </a:extLst>
            </p:cNvPr>
            <p:cNvSpPr/>
            <p:nvPr/>
          </p:nvSpPr>
          <p:spPr>
            <a:xfrm>
              <a:off x="360313" y="3806339"/>
              <a:ext cx="7661094" cy="638991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certificazione del sistema di gestione della qualità, a cui sono equiparate le procedure del RAV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ttangolo arrotondato 14">
              <a:extLst>
                <a:ext uri="{FF2B5EF4-FFF2-40B4-BE49-F238E27FC236}">
                  <a16:creationId xmlns:a16="http://schemas.microsoft.com/office/drawing/2014/main" id="{C71BF3BF-17F2-4417-9777-CC7B48E3BB3B}"/>
                </a:ext>
              </a:extLst>
            </p:cNvPr>
            <p:cNvSpPr/>
            <p:nvPr/>
          </p:nvSpPr>
          <p:spPr>
            <a:xfrm>
              <a:off x="360313" y="4539941"/>
              <a:ext cx="8371486" cy="825345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disponibilità di docenti/formatori e di altre figure o funzioni con adeguati livelli di professionalità (formazione, tutoraggio, orientamento, accertamento dei crediti formativi, certificazione delle competenze e supporto alla disabilità)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ttangolo arrotondato 14">
              <a:extLst>
                <a:ext uri="{FF2B5EF4-FFF2-40B4-BE49-F238E27FC236}">
                  <a16:creationId xmlns:a16="http://schemas.microsoft.com/office/drawing/2014/main" id="{40B2289C-BBC4-4955-B001-5CC2164D96C3}"/>
                </a:ext>
              </a:extLst>
            </p:cNvPr>
            <p:cNvSpPr/>
            <p:nvPr/>
          </p:nvSpPr>
          <p:spPr>
            <a:xfrm>
              <a:off x="1224409" y="5709070"/>
              <a:ext cx="7380643" cy="73360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 tiene conto della specificità delle istituzioni scolastiche di I.P. e delle verifiche effettuate dalle Province per la programmazione dell’offerta formativa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Freccia curva 7">
              <a:extLst>
                <a:ext uri="{FF2B5EF4-FFF2-40B4-BE49-F238E27FC236}">
                  <a16:creationId xmlns:a16="http://schemas.microsoft.com/office/drawing/2014/main" id="{AC0DC7F9-25B6-4737-AFC7-36B04640A182}"/>
                </a:ext>
              </a:extLst>
            </p:cNvPr>
            <p:cNvSpPr/>
            <p:nvPr/>
          </p:nvSpPr>
          <p:spPr>
            <a:xfrm flipV="1">
              <a:off x="612341" y="5639689"/>
              <a:ext cx="504056" cy="648072"/>
            </a:xfrm>
            <a:prstGeom prst="ben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6425137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Interventi integrativi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7A4A4464-2395-4336-9784-1EE79725CD67}"/>
              </a:ext>
            </a:extLst>
          </p:cNvPr>
          <p:cNvGrpSpPr/>
          <p:nvPr/>
        </p:nvGrpSpPr>
        <p:grpSpPr>
          <a:xfrm>
            <a:off x="358205" y="332656"/>
            <a:ext cx="8834689" cy="6406409"/>
            <a:chOff x="358205" y="332656"/>
            <a:chExt cx="8834689" cy="6406409"/>
          </a:xfrm>
        </p:grpSpPr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476FE88-B46B-4517-8ECA-5B419656D57B}"/>
                </a:ext>
              </a:extLst>
            </p:cNvPr>
            <p:cNvSpPr/>
            <p:nvPr/>
          </p:nvSpPr>
          <p:spPr>
            <a:xfrm>
              <a:off x="3043346" y="332656"/>
              <a:ext cx="2933591" cy="63899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INTERVENTI INTEGRATIVI</a:t>
              </a:r>
            </a:p>
          </p:txBody>
        </p:sp>
        <p:sp>
          <p:nvSpPr>
            <p:cNvPr id="20" name="Rettangolo arrotondato 14">
              <a:extLst>
                <a:ext uri="{FF2B5EF4-FFF2-40B4-BE49-F238E27FC236}">
                  <a16:creationId xmlns:a16="http://schemas.microsoft.com/office/drawing/2014/main" id="{AD498B1E-47FC-4A66-96D8-0E2FA9168E7B}"/>
                </a:ext>
              </a:extLst>
            </p:cNvPr>
            <p:cNvSpPr/>
            <p:nvPr/>
          </p:nvSpPr>
          <p:spPr>
            <a:xfrm>
              <a:off x="1368425" y="2742075"/>
              <a:ext cx="2268163" cy="638991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 garantire il diritto alla propria scelta</a:t>
              </a:r>
            </a:p>
          </p:txBody>
        </p:sp>
        <p:sp>
          <p:nvSpPr>
            <p:cNvPr id="26" name="Rettangolo arrotondato 14">
              <a:extLst>
                <a:ext uri="{FF2B5EF4-FFF2-40B4-BE49-F238E27FC236}">
                  <a16:creationId xmlns:a16="http://schemas.microsoft.com/office/drawing/2014/main" id="{40B2289C-BBC4-4955-B001-5CC2164D96C3}"/>
                </a:ext>
              </a:extLst>
            </p:cNvPr>
            <p:cNvSpPr/>
            <p:nvPr/>
          </p:nvSpPr>
          <p:spPr>
            <a:xfrm>
              <a:off x="767812" y="3738243"/>
              <a:ext cx="3480934" cy="457787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hanno carattere personalizzato</a:t>
              </a:r>
            </a:p>
          </p:txBody>
        </p:sp>
        <p:sp>
          <p:nvSpPr>
            <p:cNvPr id="8" name="Rettangolo arrotondato 14">
              <a:extLst>
                <a:ext uri="{FF2B5EF4-FFF2-40B4-BE49-F238E27FC236}">
                  <a16:creationId xmlns:a16="http://schemas.microsoft.com/office/drawing/2014/main" id="{2882C5CE-040D-4EE5-B764-8F0B786D51B9}"/>
                </a:ext>
              </a:extLst>
            </p:cNvPr>
            <p:cNvSpPr/>
            <p:nvPr/>
          </p:nvSpPr>
          <p:spPr>
            <a:xfrm>
              <a:off x="1750977" y="1334374"/>
              <a:ext cx="5518327" cy="888334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attivati esclusivamente 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dalle istituzioni scolastiche di I.P. che hanno presentato un’offerta sussidiaria</a:t>
              </a:r>
            </a:p>
          </p:txBody>
        </p:sp>
        <p:sp>
          <p:nvSpPr>
            <p:cNvPr id="9" name="Rettangolo arrotondato 14">
              <a:extLst>
                <a:ext uri="{FF2B5EF4-FFF2-40B4-BE49-F238E27FC236}">
                  <a16:creationId xmlns:a16="http://schemas.microsoft.com/office/drawing/2014/main" id="{DF11CFAD-DC94-4A36-B45E-816374DD8876}"/>
                </a:ext>
              </a:extLst>
            </p:cNvPr>
            <p:cNvSpPr/>
            <p:nvPr/>
          </p:nvSpPr>
          <p:spPr>
            <a:xfrm>
              <a:off x="5328866" y="2742075"/>
              <a:ext cx="2448272" cy="638991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 contenere fenomeni di dispersione</a:t>
              </a:r>
            </a:p>
          </p:txBody>
        </p:sp>
        <p:sp>
          <p:nvSpPr>
            <p:cNvPr id="10" name="Rettangolo arrotondato 14">
              <a:extLst>
                <a:ext uri="{FF2B5EF4-FFF2-40B4-BE49-F238E27FC236}">
                  <a16:creationId xmlns:a16="http://schemas.microsoft.com/office/drawing/2014/main" id="{1C8F130D-FD40-4AE8-B503-B745E81C9841}"/>
                </a:ext>
              </a:extLst>
            </p:cNvPr>
            <p:cNvSpPr/>
            <p:nvPr/>
          </p:nvSpPr>
          <p:spPr>
            <a:xfrm>
              <a:off x="767811" y="4269101"/>
              <a:ext cx="8089446" cy="638991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possono essere attivati per interi gruppi classe o per un numero consistente di alunni dello stesso gruppo classe</a:t>
              </a:r>
            </a:p>
          </p:txBody>
        </p:sp>
        <p:sp>
          <p:nvSpPr>
            <p:cNvPr id="11" name="Rettangolo arrotondato 14">
              <a:extLst>
                <a:ext uri="{FF2B5EF4-FFF2-40B4-BE49-F238E27FC236}">
                  <a16:creationId xmlns:a16="http://schemas.microsoft.com/office/drawing/2014/main" id="{E0D8ED52-F4B2-4171-90A5-8426E5AF2D2C}"/>
                </a:ext>
              </a:extLst>
            </p:cNvPr>
            <p:cNvSpPr/>
            <p:nvPr/>
          </p:nvSpPr>
          <p:spPr>
            <a:xfrm>
              <a:off x="767811" y="5029396"/>
              <a:ext cx="8089446" cy="638991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sono progettati e avviati dalla prima annualità del primo periodo didattico in relazione ai percorsi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previsti nella programmazione territoriale dell’offerta</a:t>
              </a:r>
            </a:p>
          </p:txBody>
        </p:sp>
        <p:sp>
          <p:nvSpPr>
            <p:cNvPr id="12" name="Rettangolo arrotondato 14">
              <a:extLst>
                <a:ext uri="{FF2B5EF4-FFF2-40B4-BE49-F238E27FC236}">
                  <a16:creationId xmlns:a16="http://schemas.microsoft.com/office/drawing/2014/main" id="{3901AF94-D82F-4CBF-95B8-CDFD81DBD12A}"/>
                </a:ext>
              </a:extLst>
            </p:cNvPr>
            <p:cNvSpPr/>
            <p:nvPr/>
          </p:nvSpPr>
          <p:spPr>
            <a:xfrm>
              <a:off x="775009" y="5761520"/>
              <a:ext cx="8089446" cy="638991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 gli studenti riorientati da altri percorsi di studi alla fine della prima annualità, è possibile attivare gli interventi formativi dalla seconda annualità</a:t>
              </a:r>
            </a:p>
          </p:txBody>
        </p:sp>
        <p:cxnSp>
          <p:nvCxnSpPr>
            <p:cNvPr id="3" name="Connettore 2 2">
              <a:extLst>
                <a:ext uri="{FF2B5EF4-FFF2-40B4-BE49-F238E27FC236}">
                  <a16:creationId xmlns:a16="http://schemas.microsoft.com/office/drawing/2014/main" id="{9A6A83AD-15BA-428C-98DB-89EF28D5017D}"/>
                </a:ext>
              </a:extLst>
            </p:cNvPr>
            <p:cNvCxnSpPr>
              <a:cxnSpLocks/>
              <a:stCxn id="13" idx="2"/>
              <a:endCxn id="8" idx="0"/>
            </p:cNvCxnSpPr>
            <p:nvPr/>
          </p:nvCxnSpPr>
          <p:spPr>
            <a:xfrm flipH="1">
              <a:off x="4510141" y="971647"/>
              <a:ext cx="1" cy="3627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D4AD9E2E-5FBE-4D06-A404-EB64D0A9DE9F}"/>
                </a:ext>
              </a:extLst>
            </p:cNvPr>
            <p:cNvCxnSpPr>
              <a:stCxn id="8" idx="2"/>
            </p:cNvCxnSpPr>
            <p:nvPr/>
          </p:nvCxnSpPr>
          <p:spPr>
            <a:xfrm>
              <a:off x="4510141" y="2222708"/>
              <a:ext cx="0" cy="2913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id="{9DEA7B2A-3CF4-4344-9794-7054465806DB}"/>
                </a:ext>
              </a:extLst>
            </p:cNvPr>
            <p:cNvCxnSpPr>
              <a:cxnSpLocks/>
            </p:cNvCxnSpPr>
            <p:nvPr/>
          </p:nvCxnSpPr>
          <p:spPr>
            <a:xfrm>
              <a:off x="2376537" y="2514107"/>
              <a:ext cx="42484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2 21">
              <a:extLst>
                <a:ext uri="{FF2B5EF4-FFF2-40B4-BE49-F238E27FC236}">
                  <a16:creationId xmlns:a16="http://schemas.microsoft.com/office/drawing/2014/main" id="{A995BFF2-7593-4555-8A9C-9D08362906C5}"/>
                </a:ext>
              </a:extLst>
            </p:cNvPr>
            <p:cNvCxnSpPr/>
            <p:nvPr/>
          </p:nvCxnSpPr>
          <p:spPr>
            <a:xfrm>
              <a:off x="2376537" y="2514107"/>
              <a:ext cx="0" cy="2279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2 26">
              <a:extLst>
                <a:ext uri="{FF2B5EF4-FFF2-40B4-BE49-F238E27FC236}">
                  <a16:creationId xmlns:a16="http://schemas.microsoft.com/office/drawing/2014/main" id="{3940B163-28CE-47EE-8F43-4D3F2FACBB5D}"/>
                </a:ext>
              </a:extLst>
            </p:cNvPr>
            <p:cNvCxnSpPr/>
            <p:nvPr/>
          </p:nvCxnSpPr>
          <p:spPr>
            <a:xfrm>
              <a:off x="6621761" y="2514107"/>
              <a:ext cx="0" cy="2279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eccia curva 27">
              <a:extLst>
                <a:ext uri="{FF2B5EF4-FFF2-40B4-BE49-F238E27FC236}">
                  <a16:creationId xmlns:a16="http://schemas.microsoft.com/office/drawing/2014/main" id="{9518570A-0806-4892-A801-8EDDF1600ED8}"/>
                </a:ext>
              </a:extLst>
            </p:cNvPr>
            <p:cNvSpPr/>
            <p:nvPr/>
          </p:nvSpPr>
          <p:spPr>
            <a:xfrm flipV="1">
              <a:off x="358205" y="3477194"/>
              <a:ext cx="407498" cy="648072"/>
            </a:xfrm>
            <a:prstGeom prst="ben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66641E36-28C7-4DB9-AF90-B03547A67D45}"/>
                </a:ext>
              </a:extLst>
            </p:cNvPr>
            <p:cNvSpPr txBox="1"/>
            <p:nvPr/>
          </p:nvSpPr>
          <p:spPr>
            <a:xfrm>
              <a:off x="8282085" y="6400511"/>
              <a:ext cx="9108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segue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62306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Interventi integrativi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A4F86BC2-E30E-464D-AB7C-60C445EE337C}"/>
              </a:ext>
            </a:extLst>
          </p:cNvPr>
          <p:cNvGrpSpPr/>
          <p:nvPr/>
        </p:nvGrpSpPr>
        <p:grpSpPr>
          <a:xfrm>
            <a:off x="427005" y="455461"/>
            <a:ext cx="7899444" cy="5938088"/>
            <a:chOff x="427005" y="455461"/>
            <a:chExt cx="7899444" cy="5938088"/>
          </a:xfrm>
        </p:grpSpPr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476FE88-B46B-4517-8ECA-5B419656D57B}"/>
                </a:ext>
              </a:extLst>
            </p:cNvPr>
            <p:cNvSpPr/>
            <p:nvPr/>
          </p:nvSpPr>
          <p:spPr>
            <a:xfrm>
              <a:off x="3043346" y="455461"/>
              <a:ext cx="2933591" cy="63899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INTERVENTI INTEGRATIVI</a:t>
              </a:r>
            </a:p>
          </p:txBody>
        </p:sp>
        <p:sp>
          <p:nvSpPr>
            <p:cNvPr id="10" name="Rettangolo arrotondato 14">
              <a:extLst>
                <a:ext uri="{FF2B5EF4-FFF2-40B4-BE49-F238E27FC236}">
                  <a16:creationId xmlns:a16="http://schemas.microsoft.com/office/drawing/2014/main" id="{1C8F130D-FD40-4AE8-B503-B745E81C9841}"/>
                </a:ext>
              </a:extLst>
            </p:cNvPr>
            <p:cNvSpPr/>
            <p:nvPr/>
          </p:nvSpPr>
          <p:spPr>
            <a:xfrm>
              <a:off x="1092668" y="1512850"/>
              <a:ext cx="7200800" cy="93290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sono progettati sulla base di una preliminare identificazione dei contenuti di apprendimento e degli ambiti di equivalenza tra i curricoli dei diversi ordinamenti</a:t>
              </a:r>
            </a:p>
          </p:txBody>
        </p:sp>
        <p:sp>
          <p:nvSpPr>
            <p:cNvPr id="11" name="Rettangolo arrotondato 14">
              <a:extLst>
                <a:ext uri="{FF2B5EF4-FFF2-40B4-BE49-F238E27FC236}">
                  <a16:creationId xmlns:a16="http://schemas.microsoft.com/office/drawing/2014/main" id="{E0D8ED52-F4B2-4171-90A5-8426E5AF2D2C}"/>
                </a:ext>
              </a:extLst>
            </p:cNvPr>
            <p:cNvSpPr/>
            <p:nvPr/>
          </p:nvSpPr>
          <p:spPr>
            <a:xfrm>
              <a:off x="1125649" y="2607749"/>
              <a:ext cx="7200800" cy="1284621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possono essere svolti anche in collaborazione con le istituzioni formative accreditate e consistono in via prioritaria in Unità Formative che sviluppino le dimensioni tecnico professionali specifiche dei percorsi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attraverso modalità laboratoriali e in contesto reale lavorativo (alternanza scuola-lavoro o tirocinio)</a:t>
              </a:r>
            </a:p>
          </p:txBody>
        </p:sp>
        <p:sp>
          <p:nvSpPr>
            <p:cNvPr id="18" name="Rettangolo arrotondato 14">
              <a:extLst>
                <a:ext uri="{FF2B5EF4-FFF2-40B4-BE49-F238E27FC236}">
                  <a16:creationId xmlns:a16="http://schemas.microsoft.com/office/drawing/2014/main" id="{609BFF6F-9754-40C4-8769-9E6A3EFAB8BD}"/>
                </a:ext>
              </a:extLst>
            </p:cNvPr>
            <p:cNvSpPr/>
            <p:nvPr/>
          </p:nvSpPr>
          <p:spPr>
            <a:xfrm>
              <a:off x="1125649" y="4054360"/>
              <a:ext cx="7167819" cy="45476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sono realizzati nell’ambito del monte ore curricolare di I.P.</a:t>
              </a:r>
            </a:p>
          </p:txBody>
        </p:sp>
        <p:sp>
          <p:nvSpPr>
            <p:cNvPr id="19" name="Rettangolo arrotondato 14">
              <a:extLst>
                <a:ext uri="{FF2B5EF4-FFF2-40B4-BE49-F238E27FC236}">
                  <a16:creationId xmlns:a16="http://schemas.microsoft.com/office/drawing/2014/main" id="{5ACBB9B2-6D32-400B-A9BF-C6AAC23B69FC}"/>
                </a:ext>
              </a:extLst>
            </p:cNvPr>
            <p:cNvSpPr/>
            <p:nvPr/>
          </p:nvSpPr>
          <p:spPr>
            <a:xfrm>
              <a:off x="1235159" y="4953389"/>
              <a:ext cx="6981780" cy="144016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Gli interventi integrativi e i nominativi degli interessati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devono essere preventivamente comunicati 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all’ufficio competente della direzione generale Istruzione Formazione e Lavoro e all’ufficio competente dell’USR, ai fini delle previste verifiche circa l’effettiva impossibilità per i destinatari di potersi inserire in un percorso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ccia curva 20">
              <a:extLst>
                <a:ext uri="{FF2B5EF4-FFF2-40B4-BE49-F238E27FC236}">
                  <a16:creationId xmlns:a16="http://schemas.microsoft.com/office/drawing/2014/main" id="{B5D407A0-489E-4CA4-873E-B0C892313101}"/>
                </a:ext>
              </a:extLst>
            </p:cNvPr>
            <p:cNvSpPr/>
            <p:nvPr/>
          </p:nvSpPr>
          <p:spPr>
            <a:xfrm flipV="1">
              <a:off x="427005" y="1041248"/>
              <a:ext cx="407498" cy="648072"/>
            </a:xfrm>
            <a:prstGeom prst="ben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085860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Passaggi reciproci tra I.P. 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CF2F939-C169-40D8-853B-CCBA62E3FA05}"/>
              </a:ext>
            </a:extLst>
          </p:cNvPr>
          <p:cNvSpPr txBox="1"/>
          <p:nvPr/>
        </p:nvSpPr>
        <p:spPr>
          <a:xfrm>
            <a:off x="309746" y="264697"/>
            <a:ext cx="3053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La Commissione inserisce la studentessa e lo studente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1C0BBEB8-B26A-41BC-91A5-C635A6701E76}"/>
              </a:ext>
            </a:extLst>
          </p:cNvPr>
          <p:cNvSpPr txBox="1"/>
          <p:nvPr/>
        </p:nvSpPr>
        <p:spPr>
          <a:xfrm>
            <a:off x="6348298" y="504665"/>
            <a:ext cx="3053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Attivazione delle procedure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7F48F2A7-A3DB-46FD-AC8F-EDCC8D5F2A8C}"/>
              </a:ext>
            </a:extLst>
          </p:cNvPr>
          <p:cNvGrpSpPr/>
          <p:nvPr/>
        </p:nvGrpSpPr>
        <p:grpSpPr>
          <a:xfrm>
            <a:off x="504329" y="463621"/>
            <a:ext cx="8191430" cy="6102439"/>
            <a:chOff x="504329" y="463621"/>
            <a:chExt cx="8191430" cy="6102439"/>
          </a:xfrm>
        </p:grpSpPr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476FE88-B46B-4517-8ECA-5B419656D57B}"/>
                </a:ext>
              </a:extLst>
            </p:cNvPr>
            <p:cNvSpPr/>
            <p:nvPr/>
          </p:nvSpPr>
          <p:spPr>
            <a:xfrm>
              <a:off x="2952601" y="463621"/>
              <a:ext cx="3365639" cy="74129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PASSAGGI RECIPROCI TRA I PERCORSI DI I.P. E </a:t>
              </a: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ttangolo arrotondato 14">
              <a:extLst>
                <a:ext uri="{FF2B5EF4-FFF2-40B4-BE49-F238E27FC236}">
                  <a16:creationId xmlns:a16="http://schemas.microsoft.com/office/drawing/2014/main" id="{5ACBB9B2-6D32-400B-A9BF-C6AAC23B69FC}"/>
                </a:ext>
              </a:extLst>
            </p:cNvPr>
            <p:cNvSpPr/>
            <p:nvPr/>
          </p:nvSpPr>
          <p:spPr>
            <a:xfrm>
              <a:off x="1224409" y="1581127"/>
              <a:ext cx="2448272" cy="86409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hanno carattere automatico</a:t>
              </a:r>
            </a:p>
          </p:txBody>
        </p:sp>
        <p:sp>
          <p:nvSpPr>
            <p:cNvPr id="12" name="Rettangolo arrotondato 14">
              <a:extLst>
                <a:ext uri="{FF2B5EF4-FFF2-40B4-BE49-F238E27FC236}">
                  <a16:creationId xmlns:a16="http://schemas.microsoft.com/office/drawing/2014/main" id="{7DBA8930-C984-4B7B-86BA-F90C37F75AE9}"/>
                </a:ext>
              </a:extLst>
            </p:cNvPr>
            <p:cNvSpPr/>
            <p:nvPr/>
          </p:nvSpPr>
          <p:spPr>
            <a:xfrm>
              <a:off x="5215187" y="1587380"/>
              <a:ext cx="3066008" cy="1121539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avvengono secondo regolamenti regionali e le norme di cui all’accordo CSR 100/2018</a:t>
              </a:r>
            </a:p>
          </p:txBody>
        </p:sp>
        <p:sp>
          <p:nvSpPr>
            <p:cNvPr id="14" name="Rettangolo arrotondato 14">
              <a:extLst>
                <a:ext uri="{FF2B5EF4-FFF2-40B4-BE49-F238E27FC236}">
                  <a16:creationId xmlns:a16="http://schemas.microsoft.com/office/drawing/2014/main" id="{9A24DDF8-F400-4DE1-A84A-C3DDEFB8AF3E}"/>
                </a:ext>
              </a:extLst>
            </p:cNvPr>
            <p:cNvSpPr/>
            <p:nvPr/>
          </p:nvSpPr>
          <p:spPr>
            <a:xfrm>
              <a:off x="504329" y="3429000"/>
              <a:ext cx="3458769" cy="76960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nell’annualità corrispondente a quella del percorso di provenienza, nel caso di passaggi in corso d’anno</a:t>
              </a:r>
            </a:p>
          </p:txBody>
        </p:sp>
        <p:sp>
          <p:nvSpPr>
            <p:cNvPr id="15" name="Rettangolo arrotondato 14">
              <a:extLst>
                <a:ext uri="{FF2B5EF4-FFF2-40B4-BE49-F238E27FC236}">
                  <a16:creationId xmlns:a16="http://schemas.microsoft.com/office/drawing/2014/main" id="{ED8A1663-8745-49E7-9ECE-035AC96D0345}"/>
                </a:ext>
              </a:extLst>
            </p:cNvPr>
            <p:cNvSpPr/>
            <p:nvPr/>
          </p:nvSpPr>
          <p:spPr>
            <a:xfrm>
              <a:off x="504330" y="4317860"/>
              <a:ext cx="3458768" cy="133522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nell’annualità corrispondente a quella del percorso di provenienza, con il riconoscimento di eventuali crediti, ovvero disponendo interventi per colmare eventuali carenze formative</a:t>
              </a:r>
            </a:p>
          </p:txBody>
        </p:sp>
        <p:sp>
          <p:nvSpPr>
            <p:cNvPr id="16" name="Rettangolo arrotondato 14">
              <a:extLst>
                <a:ext uri="{FF2B5EF4-FFF2-40B4-BE49-F238E27FC236}">
                  <a16:creationId xmlns:a16="http://schemas.microsoft.com/office/drawing/2014/main" id="{E5ED4E77-8DC3-43BF-8D85-1EA043B5FBAE}"/>
                </a:ext>
              </a:extLst>
            </p:cNvPr>
            <p:cNvSpPr/>
            <p:nvPr/>
          </p:nvSpPr>
          <p:spPr>
            <a:xfrm>
              <a:off x="504331" y="5757135"/>
              <a:ext cx="3458767" cy="714196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nell’annualità successiva a quella conclusa con esito positivo nel percorso di provenienza</a:t>
              </a:r>
            </a:p>
          </p:txBody>
        </p:sp>
        <p:sp>
          <p:nvSpPr>
            <p:cNvPr id="20" name="Rettangolo arrotondato 14">
              <a:extLst>
                <a:ext uri="{FF2B5EF4-FFF2-40B4-BE49-F238E27FC236}">
                  <a16:creationId xmlns:a16="http://schemas.microsoft.com/office/drawing/2014/main" id="{C4601625-2269-494E-A53F-7C1A52ACA28F}"/>
                </a:ext>
              </a:extLst>
            </p:cNvPr>
            <p:cNvSpPr/>
            <p:nvPr/>
          </p:nvSpPr>
          <p:spPr>
            <a:xfrm>
              <a:off x="4800799" y="3429000"/>
              <a:ext cx="3894783" cy="63179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 i primi tre anni dei percorsi di </a:t>
              </a:r>
              <a:r>
                <a:rPr 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di I.P.</a:t>
              </a:r>
            </a:p>
          </p:txBody>
        </p:sp>
        <p:sp>
          <p:nvSpPr>
            <p:cNvPr id="22" name="Rettangolo arrotondato 14">
              <a:extLst>
                <a:ext uri="{FF2B5EF4-FFF2-40B4-BE49-F238E27FC236}">
                  <a16:creationId xmlns:a16="http://schemas.microsoft.com/office/drawing/2014/main" id="{A11F8DAB-F39C-4510-87E1-D7341985136B}"/>
                </a:ext>
              </a:extLst>
            </p:cNvPr>
            <p:cNvSpPr/>
            <p:nvPr/>
          </p:nvSpPr>
          <p:spPr>
            <a:xfrm>
              <a:off x="6607527" y="4287515"/>
              <a:ext cx="2088232" cy="63179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corso o al termine di ciascun anno</a:t>
              </a:r>
            </a:p>
          </p:txBody>
        </p:sp>
        <p:sp>
          <p:nvSpPr>
            <p:cNvPr id="23" name="Rettangolo arrotondato 14">
              <a:extLst>
                <a:ext uri="{FF2B5EF4-FFF2-40B4-BE49-F238E27FC236}">
                  <a16:creationId xmlns:a16="http://schemas.microsoft.com/office/drawing/2014/main" id="{207B620A-3F43-4B71-A338-39F961054290}"/>
                </a:ext>
              </a:extLst>
            </p:cNvPr>
            <p:cNvSpPr/>
            <p:nvPr/>
          </p:nvSpPr>
          <p:spPr>
            <a:xfrm>
              <a:off x="4800622" y="5099649"/>
              <a:ext cx="3894783" cy="584775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 termine del quarto anno, per i passaggi dai percorsi di </a:t>
              </a:r>
              <a:r>
                <a:rPr 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quelli di I.P.</a:t>
              </a:r>
            </a:p>
          </p:txBody>
        </p:sp>
        <p:sp>
          <p:nvSpPr>
            <p:cNvPr id="24" name="Rettangolo arrotondato 14">
              <a:extLst>
                <a:ext uri="{FF2B5EF4-FFF2-40B4-BE49-F238E27FC236}">
                  <a16:creationId xmlns:a16="http://schemas.microsoft.com/office/drawing/2014/main" id="{857D0D04-6512-4919-B3AC-985048146A86}"/>
                </a:ext>
              </a:extLst>
            </p:cNvPr>
            <p:cNvSpPr/>
            <p:nvPr/>
          </p:nvSpPr>
          <p:spPr>
            <a:xfrm>
              <a:off x="6607527" y="5934270"/>
              <a:ext cx="2088232" cy="63179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 termine dell’anno</a:t>
              </a:r>
            </a:p>
          </p:txBody>
        </p:sp>
        <p:cxnSp>
          <p:nvCxnSpPr>
            <p:cNvPr id="3" name="Connettore diritto 2">
              <a:extLst>
                <a:ext uri="{FF2B5EF4-FFF2-40B4-BE49-F238E27FC236}">
                  <a16:creationId xmlns:a16="http://schemas.microsoft.com/office/drawing/2014/main" id="{9D2E6D06-FA05-4FFC-9B26-1451BC3EE99F}"/>
                </a:ext>
              </a:extLst>
            </p:cNvPr>
            <p:cNvCxnSpPr>
              <a:stCxn id="13" idx="2"/>
            </p:cNvCxnSpPr>
            <p:nvPr/>
          </p:nvCxnSpPr>
          <p:spPr>
            <a:xfrm flipH="1">
              <a:off x="4635420" y="1204912"/>
              <a:ext cx="1" cy="2078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D22C19AE-09F9-44F4-BAFF-A6D1016B625E}"/>
                </a:ext>
              </a:extLst>
            </p:cNvPr>
            <p:cNvCxnSpPr>
              <a:cxnSpLocks/>
            </p:cNvCxnSpPr>
            <p:nvPr/>
          </p:nvCxnSpPr>
          <p:spPr>
            <a:xfrm>
              <a:off x="2304529" y="1412776"/>
              <a:ext cx="45365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2 26">
              <a:extLst>
                <a:ext uri="{FF2B5EF4-FFF2-40B4-BE49-F238E27FC236}">
                  <a16:creationId xmlns:a16="http://schemas.microsoft.com/office/drawing/2014/main" id="{F7DE1292-25AF-42A1-97F8-B03B1B808111}"/>
                </a:ext>
              </a:extLst>
            </p:cNvPr>
            <p:cNvCxnSpPr/>
            <p:nvPr/>
          </p:nvCxnSpPr>
          <p:spPr>
            <a:xfrm>
              <a:off x="2304529" y="1412776"/>
              <a:ext cx="0" cy="168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2 28">
              <a:extLst>
                <a:ext uri="{FF2B5EF4-FFF2-40B4-BE49-F238E27FC236}">
                  <a16:creationId xmlns:a16="http://schemas.microsoft.com/office/drawing/2014/main" id="{3EE2743D-93F8-4881-928C-CD3B212F63E0}"/>
                </a:ext>
              </a:extLst>
            </p:cNvPr>
            <p:cNvCxnSpPr/>
            <p:nvPr/>
          </p:nvCxnSpPr>
          <p:spPr>
            <a:xfrm>
              <a:off x="6841033" y="1412776"/>
              <a:ext cx="0" cy="168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01CF7C64-F9C7-43A8-8FB5-EC6729DB14F1}"/>
                </a:ext>
              </a:extLst>
            </p:cNvPr>
            <p:cNvCxnSpPr>
              <a:stCxn id="13" idx="1"/>
            </p:cNvCxnSpPr>
            <p:nvPr/>
          </p:nvCxnSpPr>
          <p:spPr>
            <a:xfrm flipH="1" flipV="1">
              <a:off x="720353" y="834266"/>
              <a:ext cx="2232248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>
              <a:extLst>
                <a:ext uri="{FF2B5EF4-FFF2-40B4-BE49-F238E27FC236}">
                  <a16:creationId xmlns:a16="http://schemas.microsoft.com/office/drawing/2014/main" id="{310AF447-6676-4EA1-BBFB-12DA47F38AAB}"/>
                </a:ext>
              </a:extLst>
            </p:cNvPr>
            <p:cNvCxnSpPr/>
            <p:nvPr/>
          </p:nvCxnSpPr>
          <p:spPr>
            <a:xfrm>
              <a:off x="720353" y="834266"/>
              <a:ext cx="0" cy="25795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DD524CA5-CD1F-4AA8-8652-B02BE3017455}"/>
                </a:ext>
              </a:extLst>
            </p:cNvPr>
            <p:cNvCxnSpPr>
              <a:stCxn id="13" idx="3"/>
            </p:cNvCxnSpPr>
            <p:nvPr/>
          </p:nvCxnSpPr>
          <p:spPr>
            <a:xfrm flipV="1">
              <a:off x="6318240" y="834266"/>
              <a:ext cx="2250985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2 38">
              <a:extLst>
                <a:ext uri="{FF2B5EF4-FFF2-40B4-BE49-F238E27FC236}">
                  <a16:creationId xmlns:a16="http://schemas.microsoft.com/office/drawing/2014/main" id="{0B5EBB69-E93B-4904-91A9-6B327249AF84}"/>
                </a:ext>
              </a:extLst>
            </p:cNvPr>
            <p:cNvCxnSpPr/>
            <p:nvPr/>
          </p:nvCxnSpPr>
          <p:spPr>
            <a:xfrm>
              <a:off x="8550487" y="849472"/>
              <a:ext cx="0" cy="25643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Freccia curva 1">
              <a:extLst>
                <a:ext uri="{FF2B5EF4-FFF2-40B4-BE49-F238E27FC236}">
                  <a16:creationId xmlns:a16="http://schemas.microsoft.com/office/drawing/2014/main" id="{926C0F5E-8AAF-4535-B288-54B481A40AC5}"/>
                </a:ext>
              </a:extLst>
            </p:cNvPr>
            <p:cNvSpPr/>
            <p:nvPr/>
          </p:nvSpPr>
          <p:spPr>
            <a:xfrm flipV="1">
              <a:off x="5976937" y="4287515"/>
              <a:ext cx="557327" cy="407282"/>
            </a:xfrm>
            <a:prstGeom prst="bentArrow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26" name="Freccia curva 25">
              <a:extLst>
                <a:ext uri="{FF2B5EF4-FFF2-40B4-BE49-F238E27FC236}">
                  <a16:creationId xmlns:a16="http://schemas.microsoft.com/office/drawing/2014/main" id="{E0664899-4E79-41CD-9059-631D5558B5B5}"/>
                </a:ext>
              </a:extLst>
            </p:cNvPr>
            <p:cNvSpPr/>
            <p:nvPr/>
          </p:nvSpPr>
          <p:spPr>
            <a:xfrm flipV="1">
              <a:off x="5976936" y="5934270"/>
              <a:ext cx="557327" cy="407282"/>
            </a:xfrm>
            <a:prstGeom prst="bentArrow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99819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Crediti formativi e accesso all’esame regionale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97BE171E-BA1E-4936-AF8D-7FED4D2F7B51}"/>
              </a:ext>
            </a:extLst>
          </p:cNvPr>
          <p:cNvGrpSpPr/>
          <p:nvPr/>
        </p:nvGrpSpPr>
        <p:grpSpPr>
          <a:xfrm>
            <a:off x="504330" y="463621"/>
            <a:ext cx="8301337" cy="5969523"/>
            <a:chOff x="504330" y="463621"/>
            <a:chExt cx="8301337" cy="5969523"/>
          </a:xfrm>
        </p:grpSpPr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476FE88-B46B-4517-8ECA-5B419656D57B}"/>
                </a:ext>
              </a:extLst>
            </p:cNvPr>
            <p:cNvSpPr/>
            <p:nvPr/>
          </p:nvSpPr>
          <p:spPr>
            <a:xfrm>
              <a:off x="2952601" y="463621"/>
              <a:ext cx="3365639" cy="74129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RICONOSCIMENTO CREDITI FORMATIVI</a:t>
              </a:r>
            </a:p>
          </p:txBody>
        </p:sp>
        <p:sp>
          <p:nvSpPr>
            <p:cNvPr id="19" name="Rettangolo arrotondato 14">
              <a:extLst>
                <a:ext uri="{FF2B5EF4-FFF2-40B4-BE49-F238E27FC236}">
                  <a16:creationId xmlns:a16="http://schemas.microsoft.com/office/drawing/2014/main" id="{5ACBB9B2-6D32-400B-A9BF-C6AAC23B69FC}"/>
                </a:ext>
              </a:extLst>
            </p:cNvPr>
            <p:cNvSpPr/>
            <p:nvPr/>
          </p:nvSpPr>
          <p:spPr>
            <a:xfrm>
              <a:off x="1224409" y="1581127"/>
              <a:ext cx="2448272" cy="86409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 hanno carattere automatico</a:t>
              </a:r>
            </a:p>
          </p:txBody>
        </p:sp>
        <p:sp>
          <p:nvSpPr>
            <p:cNvPr id="12" name="Rettangolo arrotondato 14">
              <a:extLst>
                <a:ext uri="{FF2B5EF4-FFF2-40B4-BE49-F238E27FC236}">
                  <a16:creationId xmlns:a16="http://schemas.microsoft.com/office/drawing/2014/main" id="{7DBA8930-C984-4B7B-86BA-F90C37F75AE9}"/>
                </a:ext>
              </a:extLst>
            </p:cNvPr>
            <p:cNvSpPr/>
            <p:nvPr/>
          </p:nvSpPr>
          <p:spPr>
            <a:xfrm>
              <a:off x="5215187" y="1587380"/>
              <a:ext cx="3066008" cy="1121539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avvengono secondo regolamenti regionali e le norme di cui all’accordo CSR 100/2018</a:t>
              </a:r>
            </a:p>
          </p:txBody>
        </p:sp>
        <p:sp>
          <p:nvSpPr>
            <p:cNvPr id="14" name="Rettangolo arrotondato 14">
              <a:extLst>
                <a:ext uri="{FF2B5EF4-FFF2-40B4-BE49-F238E27FC236}">
                  <a16:creationId xmlns:a16="http://schemas.microsoft.com/office/drawing/2014/main" id="{9A24DDF8-F400-4DE1-A84A-C3DDEFB8AF3E}"/>
                </a:ext>
              </a:extLst>
            </p:cNvPr>
            <p:cNvSpPr/>
            <p:nvPr/>
          </p:nvSpPr>
          <p:spPr>
            <a:xfrm>
              <a:off x="504330" y="3429000"/>
              <a:ext cx="2808312" cy="731654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equivalenza formativa</a:t>
              </a:r>
            </a:p>
          </p:txBody>
        </p:sp>
        <p:sp>
          <p:nvSpPr>
            <p:cNvPr id="20" name="Rettangolo arrotondato 14">
              <a:extLst>
                <a:ext uri="{FF2B5EF4-FFF2-40B4-BE49-F238E27FC236}">
                  <a16:creationId xmlns:a16="http://schemas.microsoft.com/office/drawing/2014/main" id="{C4601625-2269-494E-A53F-7C1A52ACA28F}"/>
                </a:ext>
              </a:extLst>
            </p:cNvPr>
            <p:cNvSpPr/>
            <p:nvPr/>
          </p:nvSpPr>
          <p:spPr>
            <a:xfrm>
              <a:off x="4635421" y="3428999"/>
              <a:ext cx="4060162" cy="845437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 modalità di accesso, le fasi e le procedure degli </a:t>
              </a:r>
              <a:r>
                <a:rPr 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esami conclusivi </a:t>
              </a: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 il conseguimento dei titoli di qualifica e di diploma professionale</a:t>
              </a:r>
            </a:p>
          </p:txBody>
        </p:sp>
        <p:sp>
          <p:nvSpPr>
            <p:cNvPr id="23" name="Rettangolo arrotondato 14">
              <a:extLst>
                <a:ext uri="{FF2B5EF4-FFF2-40B4-BE49-F238E27FC236}">
                  <a16:creationId xmlns:a16="http://schemas.microsoft.com/office/drawing/2014/main" id="{207B620A-3F43-4B71-A338-39F961054290}"/>
                </a:ext>
              </a:extLst>
            </p:cNvPr>
            <p:cNvSpPr/>
            <p:nvPr/>
          </p:nvSpPr>
          <p:spPr>
            <a:xfrm>
              <a:off x="5219854" y="4522239"/>
              <a:ext cx="3585813" cy="584775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dei percorsi </a:t>
              </a:r>
              <a:r>
                <a:rPr 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erogati dalle Istituzioni scolastiche in via sussidiaria</a:t>
              </a:r>
            </a:p>
          </p:txBody>
        </p:sp>
        <p:cxnSp>
          <p:nvCxnSpPr>
            <p:cNvPr id="3" name="Connettore diritto 2">
              <a:extLst>
                <a:ext uri="{FF2B5EF4-FFF2-40B4-BE49-F238E27FC236}">
                  <a16:creationId xmlns:a16="http://schemas.microsoft.com/office/drawing/2014/main" id="{9D2E6D06-FA05-4FFC-9B26-1451BC3EE99F}"/>
                </a:ext>
              </a:extLst>
            </p:cNvPr>
            <p:cNvCxnSpPr>
              <a:stCxn id="13" idx="2"/>
            </p:cNvCxnSpPr>
            <p:nvPr/>
          </p:nvCxnSpPr>
          <p:spPr>
            <a:xfrm flipH="1">
              <a:off x="4635420" y="1204912"/>
              <a:ext cx="1" cy="2078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D22C19AE-09F9-44F4-BAFF-A6D1016B625E}"/>
                </a:ext>
              </a:extLst>
            </p:cNvPr>
            <p:cNvCxnSpPr>
              <a:cxnSpLocks/>
            </p:cNvCxnSpPr>
            <p:nvPr/>
          </p:nvCxnSpPr>
          <p:spPr>
            <a:xfrm>
              <a:off x="2304529" y="1412776"/>
              <a:ext cx="45365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2 26">
              <a:extLst>
                <a:ext uri="{FF2B5EF4-FFF2-40B4-BE49-F238E27FC236}">
                  <a16:creationId xmlns:a16="http://schemas.microsoft.com/office/drawing/2014/main" id="{F7DE1292-25AF-42A1-97F8-B03B1B808111}"/>
                </a:ext>
              </a:extLst>
            </p:cNvPr>
            <p:cNvCxnSpPr/>
            <p:nvPr/>
          </p:nvCxnSpPr>
          <p:spPr>
            <a:xfrm>
              <a:off x="2304529" y="1412776"/>
              <a:ext cx="0" cy="168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2 28">
              <a:extLst>
                <a:ext uri="{FF2B5EF4-FFF2-40B4-BE49-F238E27FC236}">
                  <a16:creationId xmlns:a16="http://schemas.microsoft.com/office/drawing/2014/main" id="{3EE2743D-93F8-4881-928C-CD3B212F63E0}"/>
                </a:ext>
              </a:extLst>
            </p:cNvPr>
            <p:cNvCxnSpPr/>
            <p:nvPr/>
          </p:nvCxnSpPr>
          <p:spPr>
            <a:xfrm>
              <a:off x="6841033" y="1412776"/>
              <a:ext cx="0" cy="168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01CF7C64-F9C7-43A8-8FB5-EC6729DB14F1}"/>
                </a:ext>
              </a:extLst>
            </p:cNvPr>
            <p:cNvCxnSpPr>
              <a:stCxn id="13" idx="1"/>
            </p:cNvCxnSpPr>
            <p:nvPr/>
          </p:nvCxnSpPr>
          <p:spPr>
            <a:xfrm flipH="1" flipV="1">
              <a:off x="720353" y="834266"/>
              <a:ext cx="2232248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>
              <a:extLst>
                <a:ext uri="{FF2B5EF4-FFF2-40B4-BE49-F238E27FC236}">
                  <a16:creationId xmlns:a16="http://schemas.microsoft.com/office/drawing/2014/main" id="{310AF447-6676-4EA1-BBFB-12DA47F38AAB}"/>
                </a:ext>
              </a:extLst>
            </p:cNvPr>
            <p:cNvCxnSpPr/>
            <p:nvPr/>
          </p:nvCxnSpPr>
          <p:spPr>
            <a:xfrm>
              <a:off x="720353" y="834266"/>
              <a:ext cx="0" cy="25795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DD524CA5-CD1F-4AA8-8652-B02BE3017455}"/>
                </a:ext>
              </a:extLst>
            </p:cNvPr>
            <p:cNvCxnSpPr>
              <a:stCxn id="13" idx="3"/>
            </p:cNvCxnSpPr>
            <p:nvPr/>
          </p:nvCxnSpPr>
          <p:spPr>
            <a:xfrm flipV="1">
              <a:off x="6318240" y="834266"/>
              <a:ext cx="2250985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2 38">
              <a:extLst>
                <a:ext uri="{FF2B5EF4-FFF2-40B4-BE49-F238E27FC236}">
                  <a16:creationId xmlns:a16="http://schemas.microsoft.com/office/drawing/2014/main" id="{0B5EBB69-E93B-4904-91A9-6B327249AF84}"/>
                </a:ext>
              </a:extLst>
            </p:cNvPr>
            <p:cNvCxnSpPr/>
            <p:nvPr/>
          </p:nvCxnSpPr>
          <p:spPr>
            <a:xfrm>
              <a:off x="8550487" y="849472"/>
              <a:ext cx="0" cy="25643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ttangolo arrotondato 14">
              <a:extLst>
                <a:ext uri="{FF2B5EF4-FFF2-40B4-BE49-F238E27FC236}">
                  <a16:creationId xmlns:a16="http://schemas.microsoft.com/office/drawing/2014/main" id="{32869929-79A7-45F4-9B3B-894567E22C90}"/>
                </a:ext>
              </a:extLst>
            </p:cNvPr>
            <p:cNvSpPr/>
            <p:nvPr/>
          </p:nvSpPr>
          <p:spPr>
            <a:xfrm>
              <a:off x="518917" y="4274439"/>
              <a:ext cx="3585812" cy="1170786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coerenza tra aspetto qualitativo (esito di apprendimento) e quantitativo (tempo dedicato per l’acquisizione)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5830A04D-D81C-4DD5-8FBE-2FEA8E2DBC40}"/>
                </a:ext>
              </a:extLst>
            </p:cNvPr>
            <p:cNvSpPr txBox="1"/>
            <p:nvPr/>
          </p:nvSpPr>
          <p:spPr>
            <a:xfrm>
              <a:off x="925258" y="495712"/>
              <a:ext cx="10041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Criteri </a:t>
              </a:r>
            </a:p>
          </p:txBody>
        </p:sp>
        <p:sp>
          <p:nvSpPr>
            <p:cNvPr id="30" name="Rettangolo arrotondato 14">
              <a:extLst>
                <a:ext uri="{FF2B5EF4-FFF2-40B4-BE49-F238E27FC236}">
                  <a16:creationId xmlns:a16="http://schemas.microsoft.com/office/drawing/2014/main" id="{058AB377-51A6-410D-A89A-C2C747DD3CDD}"/>
                </a:ext>
              </a:extLst>
            </p:cNvPr>
            <p:cNvSpPr/>
            <p:nvPr/>
          </p:nvSpPr>
          <p:spPr>
            <a:xfrm>
              <a:off x="5215187" y="5198699"/>
              <a:ext cx="3585813" cy="46263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seguito agli interventi integrativi</a:t>
              </a:r>
            </a:p>
          </p:txBody>
        </p:sp>
        <p:sp>
          <p:nvSpPr>
            <p:cNvPr id="31" name="Rettangolo arrotondato 14">
              <a:extLst>
                <a:ext uri="{FF2B5EF4-FFF2-40B4-BE49-F238E27FC236}">
                  <a16:creationId xmlns:a16="http://schemas.microsoft.com/office/drawing/2014/main" id="{A44EDF28-273B-45B0-B767-27C4C1FBD092}"/>
                </a:ext>
              </a:extLst>
            </p:cNvPr>
            <p:cNvSpPr/>
            <p:nvPr/>
          </p:nvSpPr>
          <p:spPr>
            <a:xfrm>
              <a:off x="4582918" y="5869020"/>
              <a:ext cx="4183913" cy="564124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sono regolamentate dalla disciplina regionale</a:t>
              </a:r>
            </a:p>
          </p:txBody>
        </p: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41B26B12-9FD9-4656-97A8-58EB29D57473}"/>
                </a:ext>
              </a:extLst>
            </p:cNvPr>
            <p:cNvCxnSpPr/>
            <p:nvPr/>
          </p:nvCxnSpPr>
          <p:spPr>
            <a:xfrm>
              <a:off x="4824809" y="4274436"/>
              <a:ext cx="0" cy="11707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2 9">
              <a:extLst>
                <a:ext uri="{FF2B5EF4-FFF2-40B4-BE49-F238E27FC236}">
                  <a16:creationId xmlns:a16="http://schemas.microsoft.com/office/drawing/2014/main" id="{428E504A-E2DC-4C20-A66D-E261714822A3}"/>
                </a:ext>
              </a:extLst>
            </p:cNvPr>
            <p:cNvCxnSpPr/>
            <p:nvPr/>
          </p:nvCxnSpPr>
          <p:spPr>
            <a:xfrm>
              <a:off x="4824809" y="4869160"/>
              <a:ext cx="39037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>
              <a:extLst>
                <a:ext uri="{FF2B5EF4-FFF2-40B4-BE49-F238E27FC236}">
                  <a16:creationId xmlns:a16="http://schemas.microsoft.com/office/drawing/2014/main" id="{90128B94-25E6-4FFE-BA5E-27E8BC3DBF60}"/>
                </a:ext>
              </a:extLst>
            </p:cNvPr>
            <p:cNvCxnSpPr/>
            <p:nvPr/>
          </p:nvCxnSpPr>
          <p:spPr>
            <a:xfrm>
              <a:off x="4824809" y="5445225"/>
              <a:ext cx="39037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626957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Declinazione territoriale dei profili di I.P.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tangolo arrotondato 14">
            <a:extLst>
              <a:ext uri="{FF2B5EF4-FFF2-40B4-BE49-F238E27FC236}">
                <a16:creationId xmlns:a16="http://schemas.microsoft.com/office/drawing/2014/main" id="{E476FE88-B46B-4517-8ECA-5B419656D57B}"/>
              </a:ext>
            </a:extLst>
          </p:cNvPr>
          <p:cNvSpPr/>
          <p:nvPr/>
        </p:nvSpPr>
        <p:spPr>
          <a:xfrm>
            <a:off x="2160513" y="463621"/>
            <a:ext cx="4968552" cy="741291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declinazione territoriale </a:t>
            </a: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 profili in esito ai percorsi di I.P. è definita dalle Istituzioni scolastiche</a:t>
            </a:r>
          </a:p>
        </p:txBody>
      </p:sp>
      <p:sp>
        <p:nvSpPr>
          <p:cNvPr id="19" name="Rettangolo arrotondato 14">
            <a:extLst>
              <a:ext uri="{FF2B5EF4-FFF2-40B4-BE49-F238E27FC236}">
                <a16:creationId xmlns:a16="http://schemas.microsoft.com/office/drawing/2014/main" id="{5ACBB9B2-6D32-400B-A9BF-C6AAC23B69FC}"/>
              </a:ext>
            </a:extLst>
          </p:cNvPr>
          <p:cNvSpPr/>
          <p:nvPr/>
        </p:nvSpPr>
        <p:spPr>
          <a:xfrm>
            <a:off x="1224409" y="1716101"/>
            <a:ext cx="2448272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nell’ambito delle priorità definite dalla Regione</a:t>
            </a:r>
          </a:p>
        </p:txBody>
      </p:sp>
      <p:sp>
        <p:nvSpPr>
          <p:cNvPr id="12" name="Rettangolo arrotondato 14">
            <a:extLst>
              <a:ext uri="{FF2B5EF4-FFF2-40B4-BE49-F238E27FC236}">
                <a16:creationId xmlns:a16="http://schemas.microsoft.com/office/drawing/2014/main" id="{7DBA8930-C984-4B7B-86BA-F90C37F75AE9}"/>
              </a:ext>
            </a:extLst>
          </p:cNvPr>
          <p:cNvSpPr/>
          <p:nvPr/>
        </p:nvSpPr>
        <p:spPr>
          <a:xfrm>
            <a:off x="4824809" y="1716101"/>
            <a:ext cx="3456386" cy="126555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rapporto alla programmazione dell’offerta professionalizzante riferita alle specificità territoriali ed all’esigenza di garantire la differenziazione e l’ampliamento</a:t>
            </a:r>
          </a:p>
        </p:txBody>
      </p:sp>
      <p:sp>
        <p:nvSpPr>
          <p:cNvPr id="20" name="Rettangolo arrotondato 14">
            <a:extLst>
              <a:ext uri="{FF2B5EF4-FFF2-40B4-BE49-F238E27FC236}">
                <a16:creationId xmlns:a16="http://schemas.microsoft.com/office/drawing/2014/main" id="{C4601625-2269-494E-A53F-7C1A52ACA28F}"/>
              </a:ext>
            </a:extLst>
          </p:cNvPr>
          <p:cNvSpPr/>
          <p:nvPr/>
        </p:nvSpPr>
        <p:spPr>
          <a:xfrm>
            <a:off x="1322473" y="3284984"/>
            <a:ext cx="7084498" cy="74129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Allegato 3 – D.I. 30 giugno 2015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(Criteri costruttivi e descrittivi per la correlazione e progressiva standardizzazione delle qualificazioni)</a:t>
            </a:r>
          </a:p>
        </p:txBody>
      </p:sp>
      <p:sp>
        <p:nvSpPr>
          <p:cNvPr id="32" name="Rettangolo arrotondato 14">
            <a:extLst>
              <a:ext uri="{FF2B5EF4-FFF2-40B4-BE49-F238E27FC236}">
                <a16:creationId xmlns:a16="http://schemas.microsoft.com/office/drawing/2014/main" id="{A0A795D5-DF82-4ED8-8F29-87D41DDD9847}"/>
              </a:ext>
            </a:extLst>
          </p:cNvPr>
          <p:cNvSpPr/>
          <p:nvPr/>
        </p:nvSpPr>
        <p:spPr>
          <a:xfrm>
            <a:off x="1322473" y="4115125"/>
            <a:ext cx="7084498" cy="74129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Allegato 1 – Decreto 8 gennaio 2018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(Quadro Nazionale delle Qualificazioni italiano: struttura, funzioni e principi di coerenza con i criteri europei per la referenziazione delle qualificazioni al Quadro Europeo delle Qualifiche)</a:t>
            </a:r>
          </a:p>
        </p:txBody>
      </p:sp>
      <p:sp>
        <p:nvSpPr>
          <p:cNvPr id="36" name="Rettangolo arrotondato 14">
            <a:extLst>
              <a:ext uri="{FF2B5EF4-FFF2-40B4-BE49-F238E27FC236}">
                <a16:creationId xmlns:a16="http://schemas.microsoft.com/office/drawing/2014/main" id="{05024E4D-1BFC-4896-B6DF-897DFF45808F}"/>
              </a:ext>
            </a:extLst>
          </p:cNvPr>
          <p:cNvSpPr/>
          <p:nvPr/>
        </p:nvSpPr>
        <p:spPr>
          <a:xfrm>
            <a:off x="1322473" y="5085185"/>
            <a:ext cx="2062176" cy="43204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Atlante del lavoro</a:t>
            </a:r>
            <a:endParaRPr lang="it-IT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ttangolo arrotondato 14">
            <a:extLst>
              <a:ext uri="{FF2B5EF4-FFF2-40B4-BE49-F238E27FC236}">
                <a16:creationId xmlns:a16="http://schemas.microsoft.com/office/drawing/2014/main" id="{53F8B932-EB40-4DB3-A807-FC63C937ACA7}"/>
              </a:ext>
            </a:extLst>
          </p:cNvPr>
          <p:cNvSpPr/>
          <p:nvPr/>
        </p:nvSpPr>
        <p:spPr>
          <a:xfrm>
            <a:off x="1311553" y="5645059"/>
            <a:ext cx="6969642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Codici di correlazione ex </a:t>
            </a:r>
            <a:r>
              <a:rPr lang="it-IT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13/2013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(Definizione delle norme generali e dei livelli essenziali delle prestazioni per l’individuazione  e validazione degli apprendimenti non formali e informali e degli standard minimi di servizio del sistema nazionale di certificazione delle competenze)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5FECF2CC-BCA1-4905-9575-730725C28892}"/>
              </a:ext>
            </a:extLst>
          </p:cNvPr>
          <p:cNvCxnSpPr/>
          <p:nvPr/>
        </p:nvCxnSpPr>
        <p:spPr>
          <a:xfrm flipH="1">
            <a:off x="360313" y="62068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DEDB53A0-B0BC-4641-BCCA-7B74612890D3}"/>
              </a:ext>
            </a:extLst>
          </p:cNvPr>
          <p:cNvCxnSpPr/>
          <p:nvPr/>
        </p:nvCxnSpPr>
        <p:spPr>
          <a:xfrm>
            <a:off x="360313" y="620688"/>
            <a:ext cx="0" cy="50243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A1C18F95-2765-44DE-B558-73EE44D00459}"/>
              </a:ext>
            </a:extLst>
          </p:cNvPr>
          <p:cNvCxnSpPr/>
          <p:nvPr/>
        </p:nvCxnSpPr>
        <p:spPr>
          <a:xfrm>
            <a:off x="360313" y="5645059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D0707DC-71F7-41DE-AFDF-4C8B1DC39C8A}"/>
              </a:ext>
            </a:extLst>
          </p:cNvPr>
          <p:cNvSpPr txBox="1"/>
          <p:nvPr/>
        </p:nvSpPr>
        <p:spPr>
          <a:xfrm>
            <a:off x="318353" y="311977"/>
            <a:ext cx="1842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fanno riferimento</a:t>
            </a: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DF7334BF-8CA2-4D06-8291-06CB3BD5DD9F}"/>
              </a:ext>
            </a:extLst>
          </p:cNvPr>
          <p:cNvCxnSpPr/>
          <p:nvPr/>
        </p:nvCxnSpPr>
        <p:spPr>
          <a:xfrm flipH="1">
            <a:off x="864369" y="1006587"/>
            <a:ext cx="1296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41AB31C-328D-4CF4-A1FE-1D802CBD2DCF}"/>
              </a:ext>
            </a:extLst>
          </p:cNvPr>
          <p:cNvCxnSpPr/>
          <p:nvPr/>
        </p:nvCxnSpPr>
        <p:spPr>
          <a:xfrm>
            <a:off x="864369" y="1006587"/>
            <a:ext cx="0" cy="3092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3C3C3B6B-29C0-4E42-A068-FD75EEAE0ABF}"/>
              </a:ext>
            </a:extLst>
          </p:cNvPr>
          <p:cNvCxnSpPr>
            <a:cxnSpLocks/>
          </p:cNvCxnSpPr>
          <p:nvPr/>
        </p:nvCxnSpPr>
        <p:spPr>
          <a:xfrm>
            <a:off x="868153" y="4099457"/>
            <a:ext cx="4244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A8B9CCE7-8715-46DD-BB3A-B20807D81A03}"/>
              </a:ext>
            </a:extLst>
          </p:cNvPr>
          <p:cNvSpPr txBox="1"/>
          <p:nvPr/>
        </p:nvSpPr>
        <p:spPr>
          <a:xfrm>
            <a:off x="402274" y="705845"/>
            <a:ext cx="184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Rispetto parametri descrittivi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F8939F5E-1124-492C-9A9D-76864F317933}"/>
              </a:ext>
            </a:extLst>
          </p:cNvPr>
          <p:cNvCxnSpPr>
            <a:cxnSpLocks/>
          </p:cNvCxnSpPr>
          <p:nvPr/>
        </p:nvCxnSpPr>
        <p:spPr>
          <a:xfrm>
            <a:off x="4638668" y="1204912"/>
            <a:ext cx="0" cy="207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6E1A3A3-285C-409C-A54A-72C98296B48F}"/>
              </a:ext>
            </a:extLst>
          </p:cNvPr>
          <p:cNvCxnSpPr>
            <a:cxnSpLocks/>
          </p:cNvCxnSpPr>
          <p:nvPr/>
        </p:nvCxnSpPr>
        <p:spPr>
          <a:xfrm>
            <a:off x="2448545" y="1412776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91246524-26F8-45EF-9E70-02F2BB2AF228}"/>
              </a:ext>
            </a:extLst>
          </p:cNvPr>
          <p:cNvCxnSpPr>
            <a:endCxn id="19" idx="0"/>
          </p:cNvCxnSpPr>
          <p:nvPr/>
        </p:nvCxnSpPr>
        <p:spPr>
          <a:xfrm>
            <a:off x="2448545" y="1412776"/>
            <a:ext cx="0" cy="303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8B4292C8-2FB1-4C34-82A9-5C2AE8F6AAD3}"/>
              </a:ext>
            </a:extLst>
          </p:cNvPr>
          <p:cNvCxnSpPr/>
          <p:nvPr/>
        </p:nvCxnSpPr>
        <p:spPr>
          <a:xfrm>
            <a:off x="6769025" y="1412776"/>
            <a:ext cx="0" cy="303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18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7" y="304056"/>
            <a:ext cx="237626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Raccordi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7, comma 1,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61/2017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3, D.I. 17 maggio 2018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27F747E0-AB02-447F-B291-F87413F53BAA}"/>
              </a:ext>
            </a:extLst>
          </p:cNvPr>
          <p:cNvGrpSpPr/>
          <p:nvPr/>
        </p:nvGrpSpPr>
        <p:grpSpPr>
          <a:xfrm>
            <a:off x="576337" y="620688"/>
            <a:ext cx="8103499" cy="5616624"/>
            <a:chOff x="576337" y="620688"/>
            <a:chExt cx="8103499" cy="5616624"/>
          </a:xfrm>
        </p:grpSpPr>
        <p:sp>
          <p:nvSpPr>
            <p:cNvPr id="48" name="Rettangolo arrotondato 14">
              <a:extLst>
                <a:ext uri="{FF2B5EF4-FFF2-40B4-BE49-F238E27FC236}">
                  <a16:creationId xmlns:a16="http://schemas.microsoft.com/office/drawing/2014/main" id="{E10A5290-1712-4B81-B409-38CA168DE718}"/>
                </a:ext>
              </a:extLst>
            </p:cNvPr>
            <p:cNvSpPr/>
            <p:nvPr/>
          </p:nvSpPr>
          <p:spPr>
            <a:xfrm>
              <a:off x="576337" y="620688"/>
              <a:ext cx="8074844" cy="57606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migliorare e ampliare le opportunità di riconoscimento dei crediti comunque acquisiti dalla studentessa e dallo studente, ai fini dei passaggi tra i sistemi formativi</a:t>
              </a:r>
            </a:p>
          </p:txBody>
        </p:sp>
        <p:sp>
          <p:nvSpPr>
            <p:cNvPr id="16" name="Rettangolo arrotondato 14">
              <a:extLst>
                <a:ext uri="{FF2B5EF4-FFF2-40B4-BE49-F238E27FC236}">
                  <a16:creationId xmlns:a16="http://schemas.microsoft.com/office/drawing/2014/main" id="{3CE4A410-C997-4CFA-907B-F123746A0E00}"/>
                </a:ext>
              </a:extLst>
            </p:cNvPr>
            <p:cNvSpPr/>
            <p:nvPr/>
          </p:nvSpPr>
          <p:spPr>
            <a:xfrm>
              <a:off x="576337" y="1340768"/>
              <a:ext cx="8074844" cy="100811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facilitare la spendibilità, nel mercato del lavoro, dei diplomi di istruzione professionale, delle qualifiche e dei diplomi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anche attraverso specifici accordi in sede di Conferenza Stato-regioni, a partire da quello di istruzione professionale per i servizi per la sanità e l’assistenza sociale</a:t>
              </a:r>
            </a:p>
          </p:txBody>
        </p:sp>
        <p:sp>
          <p:nvSpPr>
            <p:cNvPr id="17" name="Rettangolo arrotondato 14">
              <a:extLst>
                <a:ext uri="{FF2B5EF4-FFF2-40B4-BE49-F238E27FC236}">
                  <a16:creationId xmlns:a16="http://schemas.microsoft.com/office/drawing/2014/main" id="{BA1AB37A-40E9-4F55-9DEA-EB71978A1E71}"/>
                </a:ext>
              </a:extLst>
            </p:cNvPr>
            <p:cNvSpPr/>
            <p:nvPr/>
          </p:nvSpPr>
          <p:spPr>
            <a:xfrm>
              <a:off x="576337" y="2492896"/>
              <a:ext cx="8074844" cy="100811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favorire il raccordo tra il sistema di istruzione degli adulti e il sistema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con l’obiettivo di promuovere l’apprendimento permanente per i cittadini anche attraverso percorsi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ad essi appositamente rivolti (secondo criteri e modalità di organizzazione definiti nell’ambito di accordi regionali)</a:t>
              </a:r>
            </a:p>
          </p:txBody>
        </p:sp>
        <p:sp>
          <p:nvSpPr>
            <p:cNvPr id="18" name="Rettangolo arrotondato 14">
              <a:extLst>
                <a:ext uri="{FF2B5EF4-FFF2-40B4-BE49-F238E27FC236}">
                  <a16:creationId xmlns:a16="http://schemas.microsoft.com/office/drawing/2014/main" id="{1A4338B9-A4F9-4C56-B2EA-DDA7E862BA5E}"/>
                </a:ext>
              </a:extLst>
            </p:cNvPr>
            <p:cNvSpPr/>
            <p:nvPr/>
          </p:nvSpPr>
          <p:spPr>
            <a:xfrm>
              <a:off x="576337" y="3645024"/>
              <a:ext cx="8074844" cy="100811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rendere effettiva per la studentessa e lo studente la possibilità dei passaggi tra i percorsi dei sistemi di I.P. e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la possibilità per la studentessa e lo studente iscritti ai percorsi di I.P. di accedere all’esame di qualifica o diploma professionale previo riconoscimento dei crediti formativi</a:t>
              </a:r>
            </a:p>
          </p:txBody>
        </p:sp>
        <p:sp>
          <p:nvSpPr>
            <p:cNvPr id="19" name="Rettangolo arrotondato 14">
              <a:extLst>
                <a:ext uri="{FF2B5EF4-FFF2-40B4-BE49-F238E27FC236}">
                  <a16:creationId xmlns:a16="http://schemas.microsoft.com/office/drawing/2014/main" id="{2013F001-0E28-4749-9793-388F080DF73D}"/>
                </a:ext>
              </a:extLst>
            </p:cNvPr>
            <p:cNvSpPr/>
            <p:nvPr/>
          </p:nvSpPr>
          <p:spPr>
            <a:xfrm>
              <a:off x="596644" y="4763583"/>
              <a:ext cx="8074844" cy="57606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rendere effettiva la possibilità di scelta per la studentessa e lo studente tra percorsi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del sistema regionale, e percorsi in sussidiarietà</a:t>
              </a:r>
            </a:p>
          </p:txBody>
        </p:sp>
        <p:sp>
          <p:nvSpPr>
            <p:cNvPr id="20" name="Rettangolo arrotondato 14">
              <a:extLst>
                <a:ext uri="{FF2B5EF4-FFF2-40B4-BE49-F238E27FC236}">
                  <a16:creationId xmlns:a16="http://schemas.microsoft.com/office/drawing/2014/main" id="{01EAAB56-3876-4A00-A0FC-7CE513B40A7D}"/>
                </a:ext>
              </a:extLst>
            </p:cNvPr>
            <p:cNvSpPr/>
            <p:nvPr/>
          </p:nvSpPr>
          <p:spPr>
            <a:xfrm>
              <a:off x="604992" y="5450094"/>
              <a:ext cx="8074844" cy="78721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sostenere la collaborazione tra istituzioni scolastiche di I.P. e le istituzioni formative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per il completo sviluppo, sino a livello terziario, delle filiere formative professionalizzanti correlate agli indirizzi di studio dei «nuovi professionali» e alle qualifiche e diplomi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63834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Collaborazione istituzionale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8A287FA2-6EB4-4C3F-A066-8F3283F892A8}"/>
              </a:ext>
            </a:extLst>
          </p:cNvPr>
          <p:cNvGrpSpPr/>
          <p:nvPr/>
        </p:nvGrpSpPr>
        <p:grpSpPr>
          <a:xfrm>
            <a:off x="359410" y="487793"/>
            <a:ext cx="8384651" cy="5835610"/>
            <a:chOff x="359410" y="487793"/>
            <a:chExt cx="8384651" cy="5835610"/>
          </a:xfrm>
        </p:grpSpPr>
        <p:sp>
          <p:nvSpPr>
            <p:cNvPr id="23" name="Rettangolo arrotondato 14">
              <a:extLst>
                <a:ext uri="{FF2B5EF4-FFF2-40B4-BE49-F238E27FC236}">
                  <a16:creationId xmlns:a16="http://schemas.microsoft.com/office/drawing/2014/main" id="{37F25484-D207-464C-966B-5B81489EA9F0}"/>
                </a:ext>
              </a:extLst>
            </p:cNvPr>
            <p:cNvSpPr/>
            <p:nvPr/>
          </p:nvSpPr>
          <p:spPr>
            <a:xfrm>
              <a:off x="1675194" y="488281"/>
              <a:ext cx="1709455" cy="63899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Regione</a:t>
              </a:r>
            </a:p>
          </p:txBody>
        </p:sp>
        <p:sp>
          <p:nvSpPr>
            <p:cNvPr id="26" name="Freccia a destra con strisce 15">
              <a:extLst>
                <a:ext uri="{FF2B5EF4-FFF2-40B4-BE49-F238E27FC236}">
                  <a16:creationId xmlns:a16="http://schemas.microsoft.com/office/drawing/2014/main" id="{80972C74-C64A-4D77-BC85-374FDE5462B6}"/>
                </a:ext>
              </a:extLst>
            </p:cNvPr>
            <p:cNvSpPr/>
            <p:nvPr/>
          </p:nvSpPr>
          <p:spPr>
            <a:xfrm rot="5400000">
              <a:off x="4300066" y="989427"/>
              <a:ext cx="392342" cy="945175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Rettangolo arrotondato 14">
              <a:extLst>
                <a:ext uri="{FF2B5EF4-FFF2-40B4-BE49-F238E27FC236}">
                  <a16:creationId xmlns:a16="http://schemas.microsoft.com/office/drawing/2014/main" id="{843E4F78-6B62-44A8-8E9C-62AD6CEB16C7}"/>
                </a:ext>
              </a:extLst>
            </p:cNvPr>
            <p:cNvSpPr/>
            <p:nvPr/>
          </p:nvSpPr>
          <p:spPr>
            <a:xfrm>
              <a:off x="360313" y="1811865"/>
              <a:ext cx="8371486" cy="11227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promozione e supporto ad azioni di qualificazione del sistema territoriale attraverso interventi congiunti di accompagnamento e formazione alle istituzioni che erogano l’offerta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(assetto metodologico-didattico, sistema duale e apprendistato, valutazione di sistema e degli esiti di apprendimento dei percorsi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ttangolo arrotondato 14">
              <a:extLst>
                <a:ext uri="{FF2B5EF4-FFF2-40B4-BE49-F238E27FC236}">
                  <a16:creationId xmlns:a16="http://schemas.microsoft.com/office/drawing/2014/main" id="{E8BBBDFF-8B1E-4A31-87C0-603873725AB9}"/>
                </a:ext>
              </a:extLst>
            </p:cNvPr>
            <p:cNvSpPr/>
            <p:nvPr/>
          </p:nvSpPr>
          <p:spPr>
            <a:xfrm>
              <a:off x="360313" y="3060134"/>
              <a:ext cx="8371486" cy="50276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coordinamento, monitoraggio, valutazione di sistema e degli esiti di apprendimento dei percorsi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ttangolo arrotondato 14">
              <a:extLst>
                <a:ext uri="{FF2B5EF4-FFF2-40B4-BE49-F238E27FC236}">
                  <a16:creationId xmlns:a16="http://schemas.microsoft.com/office/drawing/2014/main" id="{2AAB7372-9F7D-4D57-B326-9BEDF0545E1B}"/>
                </a:ext>
              </a:extLst>
            </p:cNvPr>
            <p:cNvSpPr/>
            <p:nvPr/>
          </p:nvSpPr>
          <p:spPr>
            <a:xfrm>
              <a:off x="360313" y="3688463"/>
              <a:ext cx="8371486" cy="84679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informazione circa le modalità e relativamente alle istituzioni scolastiche presso cui è possibile fruire dell’offerta sussidiaria, monitoraggio delle iscrizioni e regolazione dei flussi degli allievi verso i percorsi sussidiari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ttangolo arrotondato 14">
              <a:extLst>
                <a:ext uri="{FF2B5EF4-FFF2-40B4-BE49-F238E27FC236}">
                  <a16:creationId xmlns:a16="http://schemas.microsoft.com/office/drawing/2014/main" id="{0764575D-B135-4753-B2C8-A789F5D24172}"/>
                </a:ext>
              </a:extLst>
            </p:cNvPr>
            <p:cNvSpPr/>
            <p:nvPr/>
          </p:nvSpPr>
          <p:spPr>
            <a:xfrm>
              <a:off x="5446245" y="487793"/>
              <a:ext cx="1709455" cy="63899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USR</a:t>
              </a:r>
            </a:p>
          </p:txBody>
        </p:sp>
        <p:sp>
          <p:nvSpPr>
            <p:cNvPr id="37" name="Rettangolo arrotondato 14">
              <a:extLst>
                <a:ext uri="{FF2B5EF4-FFF2-40B4-BE49-F238E27FC236}">
                  <a16:creationId xmlns:a16="http://schemas.microsoft.com/office/drawing/2014/main" id="{35C9D907-638A-46E1-BB1A-CB7A342BFCA2}"/>
                </a:ext>
              </a:extLst>
            </p:cNvPr>
            <p:cNvSpPr/>
            <p:nvPr/>
          </p:nvSpPr>
          <p:spPr>
            <a:xfrm>
              <a:off x="359410" y="4660829"/>
              <a:ext cx="8371486" cy="84679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verifica della sussistenza delle condizioni di attivazione degli interventi integrativi per il riconoscimento di crediti formativi e di ammissione agli esami di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degli alunni partecipanti, in qualità di candidati aggregati o esterni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ttangolo arrotondato 14">
              <a:extLst>
                <a:ext uri="{FF2B5EF4-FFF2-40B4-BE49-F238E27FC236}">
                  <a16:creationId xmlns:a16="http://schemas.microsoft.com/office/drawing/2014/main" id="{80433047-E473-483C-874C-B2315836DCEE}"/>
                </a:ext>
              </a:extLst>
            </p:cNvPr>
            <p:cNvSpPr/>
            <p:nvPr/>
          </p:nvSpPr>
          <p:spPr>
            <a:xfrm>
              <a:off x="372575" y="5633195"/>
              <a:ext cx="8371486" cy="69020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condivisione di tutte le informazioni e le banche dati necessarie alla programmazione dell’offerta territoriale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CasellaDiTesto 40">
              <a:extLst>
                <a:ext uri="{FF2B5EF4-FFF2-40B4-BE49-F238E27FC236}">
                  <a16:creationId xmlns:a16="http://schemas.microsoft.com/office/drawing/2014/main" id="{C8E03E70-70D3-42E1-9E51-33B4F845C942}"/>
                </a:ext>
              </a:extLst>
            </p:cNvPr>
            <p:cNvSpPr txBox="1"/>
            <p:nvPr/>
          </p:nvSpPr>
          <p:spPr>
            <a:xfrm>
              <a:off x="5060829" y="1337197"/>
              <a:ext cx="24802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i="1" dirty="0">
                  <a:solidFill>
                    <a:schemeClr val="bg1"/>
                  </a:solidFill>
                </a:rPr>
                <a:t>Collaborazione al fine di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1810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6" y="0"/>
            <a:ext cx="2736579" cy="2013175"/>
          </a:xfrm>
        </p:spPr>
        <p:txBody>
          <a:bodyPr/>
          <a:lstStyle/>
          <a:p>
            <a:pPr algn="l"/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accordo regione-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usr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lombardia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ttotitolo 5">
            <a:extLst>
              <a:ext uri="{FF2B5EF4-FFF2-40B4-BE49-F238E27FC236}">
                <a16:creationId xmlns:a16="http://schemas.microsoft.com/office/drawing/2014/main" id="{09189FC4-4E63-4BB2-AFC4-2C66366AA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3184376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Disposizioni varie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F8162353-6729-4A5C-8C31-8A86DEA86C70}"/>
              </a:ext>
            </a:extLst>
          </p:cNvPr>
          <p:cNvGrpSpPr/>
          <p:nvPr/>
        </p:nvGrpSpPr>
        <p:grpSpPr>
          <a:xfrm>
            <a:off x="576337" y="664468"/>
            <a:ext cx="7920880" cy="5356820"/>
            <a:chOff x="576337" y="664468"/>
            <a:chExt cx="7920880" cy="5356820"/>
          </a:xfrm>
        </p:grpSpPr>
        <p:sp>
          <p:nvSpPr>
            <p:cNvPr id="27" name="Rettangolo arrotondato 14">
              <a:extLst>
                <a:ext uri="{FF2B5EF4-FFF2-40B4-BE49-F238E27FC236}">
                  <a16:creationId xmlns:a16="http://schemas.microsoft.com/office/drawing/2014/main" id="{843E4F78-6B62-44A8-8E9C-62AD6CEB16C7}"/>
                </a:ext>
              </a:extLst>
            </p:cNvPr>
            <p:cNvSpPr/>
            <p:nvPr/>
          </p:nvSpPr>
          <p:spPr>
            <a:xfrm>
              <a:off x="576337" y="664468"/>
              <a:ext cx="4248472" cy="60902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L’USR garantisce il supporto tecnico per: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ttangolo arrotondato 14">
              <a:extLst>
                <a:ext uri="{FF2B5EF4-FFF2-40B4-BE49-F238E27FC236}">
                  <a16:creationId xmlns:a16="http://schemas.microsoft.com/office/drawing/2014/main" id="{E8BBBDFF-8B1E-4A31-87C0-603873725AB9}"/>
                </a:ext>
              </a:extLst>
            </p:cNvPr>
            <p:cNvSpPr/>
            <p:nvPr/>
          </p:nvSpPr>
          <p:spPr>
            <a:xfrm>
              <a:off x="1368425" y="1589776"/>
              <a:ext cx="7128792" cy="84679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l’assegnazione degli organici alle Istituzioni scolastiche nella misura quantitativa di quello attribuito alle classi di I.P. e secondo il criterio della corrispondenza qualitativa dell’offerta agli standard formativi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ttangolo arrotondato 14">
              <a:extLst>
                <a:ext uri="{FF2B5EF4-FFF2-40B4-BE49-F238E27FC236}">
                  <a16:creationId xmlns:a16="http://schemas.microsoft.com/office/drawing/2014/main" id="{E3951498-8416-489A-8140-9FA12C79DF3A}"/>
                </a:ext>
              </a:extLst>
            </p:cNvPr>
            <p:cNvSpPr/>
            <p:nvPr/>
          </p:nvSpPr>
          <p:spPr>
            <a:xfrm>
              <a:off x="1368425" y="2582203"/>
              <a:ext cx="7128792" cy="60217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gestione dei passaggi, degli esami finali e del corso annuale, con promozione delle relative misure di supporto e integrative</a:t>
              </a:r>
            </a:p>
          </p:txBody>
        </p:sp>
        <p:sp>
          <p:nvSpPr>
            <p:cNvPr id="14" name="Rettangolo arrotondato 14">
              <a:extLst>
                <a:ext uri="{FF2B5EF4-FFF2-40B4-BE49-F238E27FC236}">
                  <a16:creationId xmlns:a16="http://schemas.microsoft.com/office/drawing/2014/main" id="{C94D2970-ED0A-4C2C-A4DD-41DB2694007F}"/>
                </a:ext>
              </a:extLst>
            </p:cNvPr>
            <p:cNvSpPr/>
            <p:nvPr/>
          </p:nvSpPr>
          <p:spPr>
            <a:xfrm>
              <a:off x="684349" y="3645024"/>
              <a:ext cx="7812868" cy="122413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L’accordo Regione-USR ha validità per i cicli triennali avviati negli anni scolastici e formativi 2019/2020 e 2020/2021, prorogabile per espressa volontà delle parti anche per l’anno 2021/2022 (salvo il recepimento di eventuali innovazioni del quadro normativo e/o modificazioni in seguito alle attività di collaborazione Regione-USR)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ttangolo arrotondato 14">
              <a:extLst>
                <a:ext uri="{FF2B5EF4-FFF2-40B4-BE49-F238E27FC236}">
                  <a16:creationId xmlns:a16="http://schemas.microsoft.com/office/drawing/2014/main" id="{E36D6D90-9224-4774-B2F7-3F5FEFB8DD58}"/>
                </a:ext>
              </a:extLst>
            </p:cNvPr>
            <p:cNvSpPr/>
            <p:nvPr/>
          </p:nvSpPr>
          <p:spPr>
            <a:xfrm>
              <a:off x="684349" y="5113784"/>
              <a:ext cx="7812868" cy="907504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L’accordo riguarda anche le classi prime dei nuovi percorsi di I.P., attivate a partire </a:t>
              </a:r>
              <a:r>
                <a:rPr 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dall’a.s.</a:t>
              </a:r>
              <a:r>
                <a:rPr 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2018/2019. Per le classi successive alla prima valgono i precedenti Accordi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" name="Connettore diritto 2">
              <a:extLst>
                <a:ext uri="{FF2B5EF4-FFF2-40B4-BE49-F238E27FC236}">
                  <a16:creationId xmlns:a16="http://schemas.microsoft.com/office/drawing/2014/main" id="{98CB4B18-A35C-45A7-810A-C3B4588026AA}"/>
                </a:ext>
              </a:extLst>
            </p:cNvPr>
            <p:cNvCxnSpPr/>
            <p:nvPr/>
          </p:nvCxnSpPr>
          <p:spPr>
            <a:xfrm>
              <a:off x="684349" y="1273491"/>
              <a:ext cx="0" cy="15794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2 5">
              <a:extLst>
                <a:ext uri="{FF2B5EF4-FFF2-40B4-BE49-F238E27FC236}">
                  <a16:creationId xmlns:a16="http://schemas.microsoft.com/office/drawing/2014/main" id="{2F8F3619-2FDF-44F9-947F-B283BF2077A4}"/>
                </a:ext>
              </a:extLst>
            </p:cNvPr>
            <p:cNvCxnSpPr>
              <a:endCxn id="29" idx="1"/>
            </p:cNvCxnSpPr>
            <p:nvPr/>
          </p:nvCxnSpPr>
          <p:spPr>
            <a:xfrm>
              <a:off x="684349" y="2013175"/>
              <a:ext cx="68407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2 19">
              <a:extLst>
                <a:ext uri="{FF2B5EF4-FFF2-40B4-BE49-F238E27FC236}">
                  <a16:creationId xmlns:a16="http://schemas.microsoft.com/office/drawing/2014/main" id="{F1DB88D7-BE65-481D-8ACB-B8C96D5A4F4F}"/>
                </a:ext>
              </a:extLst>
            </p:cNvPr>
            <p:cNvCxnSpPr/>
            <p:nvPr/>
          </p:nvCxnSpPr>
          <p:spPr>
            <a:xfrm>
              <a:off x="684349" y="2852936"/>
              <a:ext cx="68407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777667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4">
            <a:extLst>
              <a:ext uri="{FF2B5EF4-FFF2-40B4-BE49-F238E27FC236}">
                <a16:creationId xmlns:a16="http://schemas.microsoft.com/office/drawing/2014/main" id="{D216E53F-38EC-413E-AF9B-D58136D3135F}"/>
              </a:ext>
            </a:extLst>
          </p:cNvPr>
          <p:cNvSpPr txBox="1">
            <a:spLocks/>
          </p:cNvSpPr>
          <p:nvPr/>
        </p:nvSpPr>
        <p:spPr>
          <a:xfrm>
            <a:off x="9073281" y="332656"/>
            <a:ext cx="2952319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Nota 1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Allegato 4 D.I. 24 maggio 2018, n. 92</a:t>
            </a:r>
          </a:p>
          <a:p>
            <a:pPr algn="l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Correlazione percorsi I.P. -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F2E5784D-7893-430D-81D9-FEAE6B788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742553"/>
              </p:ext>
            </p:extLst>
          </p:nvPr>
        </p:nvGraphicFramePr>
        <p:xfrm>
          <a:off x="288305" y="908720"/>
          <a:ext cx="8568952" cy="420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9018">
                  <a:extLst>
                    <a:ext uri="{9D8B030D-6E8A-4147-A177-3AD203B41FA5}">
                      <a16:colId xmlns:a16="http://schemas.microsoft.com/office/drawing/2014/main" val="1766130262"/>
                    </a:ext>
                  </a:extLst>
                </a:gridCol>
                <a:gridCol w="2946331">
                  <a:extLst>
                    <a:ext uri="{9D8B030D-6E8A-4147-A177-3AD203B41FA5}">
                      <a16:colId xmlns:a16="http://schemas.microsoft.com/office/drawing/2014/main" val="2060871381"/>
                    </a:ext>
                  </a:extLst>
                </a:gridCol>
                <a:gridCol w="2953603">
                  <a:extLst>
                    <a:ext uri="{9D8B030D-6E8A-4147-A177-3AD203B41FA5}">
                      <a16:colId xmlns:a16="http://schemas.microsoft.com/office/drawing/2014/main" val="3513594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INDIRIZZI DI STUDIO</a:t>
                      </a:r>
                    </a:p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Decreto legislativo 13 aprile 2017, n. 61, articolo 3, comma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Qualifiche triennali </a:t>
                      </a:r>
                      <a:r>
                        <a:rPr lang="it-IT" dirty="0" err="1"/>
                        <a:t>IeFP</a:t>
                      </a:r>
                      <a:endParaRPr lang="it-IT" dirty="0"/>
                    </a:p>
                    <a:p>
                      <a:pPr algn="l"/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Allegato 1 alle Linee Guida sugli organici raccordi tra i percorsi degli IP e i percorsi </a:t>
                      </a:r>
                      <a:r>
                        <a:rPr kumimoji="0" lang="it-IT" sz="1200" b="0" kern="1200" dirty="0" err="1">
                          <a:solidFill>
                            <a:schemeClr val="tx1"/>
                          </a:solidFill>
                        </a:rPr>
                        <a:t>IeFP</a:t>
                      </a: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 – Intesa in Conferenza unificata 16</a:t>
                      </a:r>
                      <a:b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dicembre 2010, recepita con D.M. n.4/2011</a:t>
                      </a:r>
                      <a:b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</a:br>
                      <a:endParaRPr kumimoji="0" lang="it-IT" sz="12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Repertorio nazionale delle qualifiche di </a:t>
                      </a:r>
                      <a:r>
                        <a:rPr kumimoji="0" lang="it-IT" sz="1200" b="0" kern="1200" dirty="0" err="1">
                          <a:solidFill>
                            <a:schemeClr val="tx1"/>
                          </a:solidFill>
                        </a:rPr>
                        <a:t>IeFP</a:t>
                      </a: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 - Accordi in</a:t>
                      </a:r>
                      <a:b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Conferenza Stato Regioni del 29 aprile 2010 , 27 luglio 2011 e</a:t>
                      </a:r>
                      <a:b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19 gennaio 2012 (22 QUALIFICHE TRIENNALI) </a:t>
                      </a:r>
                      <a:endParaRPr kumimoji="0"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Diplomi quadriennali </a:t>
                      </a:r>
                      <a:r>
                        <a:rPr lang="it-IT" dirty="0" err="1"/>
                        <a:t>IeFP</a:t>
                      </a:r>
                      <a:endParaRPr lang="it-IT" dirty="0"/>
                    </a:p>
                    <a:p>
                      <a:pPr algn="l"/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Allegato 1 alle Linee Guida sugli organici raccordi tra i percorsi degli</a:t>
                      </a:r>
                      <a:b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IP e i percorsi </a:t>
                      </a:r>
                      <a:r>
                        <a:rPr kumimoji="0" lang="it-IT" sz="1200" b="0" kern="1200" dirty="0" err="1">
                          <a:solidFill>
                            <a:schemeClr val="tx1"/>
                          </a:solidFill>
                        </a:rPr>
                        <a:t>IeFP</a:t>
                      </a: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 – Intesa in Conferenza unificata 16 dicembre</a:t>
                      </a:r>
                      <a:b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2010, recepita con D.M. n.4/2011</a:t>
                      </a:r>
                      <a:b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</a:br>
                      <a:endParaRPr kumimoji="0" lang="it-IT" sz="12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Repertorio nazionale delle qualifiche di </a:t>
                      </a:r>
                      <a:r>
                        <a:rPr kumimoji="0" lang="it-IT" sz="1200" b="0" kern="1200" dirty="0" err="1">
                          <a:solidFill>
                            <a:schemeClr val="tx1"/>
                          </a:solidFill>
                        </a:rPr>
                        <a:t>IeFP</a:t>
                      </a: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 - Accordi in</a:t>
                      </a:r>
                      <a:b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Conferenza Stato Regioni del 29 aprile 2010, 27 luglio 2011 e 19</a:t>
                      </a:r>
                      <a:b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it-IT" sz="1200" b="0" kern="1200" dirty="0">
                          <a:solidFill>
                            <a:schemeClr val="tx1"/>
                          </a:solidFill>
                        </a:rPr>
                        <a:t>gennaio 2012 (21 DIPLOMI PROFESSIONALI QUADRIENNALI) </a:t>
                      </a:r>
                      <a:endParaRPr kumimoji="0" lang="it-IT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76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effectLst/>
                        </a:rPr>
                        <a:t>a) AGRICOLTURA, SVILUPPO RURALE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VALORIZZAZIONE DEI PRODOTTI DEL TERRITORIO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E GESTIONE DELLE RISORSE FORESTALI E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MONTANE</a:t>
                      </a:r>
                      <a:r>
                        <a:rPr lang="it-IT" sz="1400" b="1" dirty="0"/>
                        <a:t>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effectLst/>
                        </a:rPr>
                        <a:t>OPERATORE AGRICOLO </a:t>
                      </a:r>
                      <a:r>
                        <a:rPr kumimoji="0" lang="it-IT" sz="1400" kern="1200" dirty="0">
                          <a:effectLst/>
                        </a:rPr>
                        <a:t>(Allevamento animali domestici/</a:t>
                      </a:r>
                      <a:br>
                        <a:rPr kumimoji="0" lang="it-IT" sz="1400" kern="1200" dirty="0">
                          <a:effectLst/>
                        </a:rPr>
                      </a:br>
                      <a:r>
                        <a:rPr kumimoji="0" lang="it-IT" sz="1400" kern="1200" dirty="0">
                          <a:effectLst/>
                        </a:rPr>
                        <a:t>Coltivazione / Silvicoltura salvaguardia dell’ambiente)</a:t>
                      </a:r>
                      <a:br>
                        <a:rPr kumimoji="0" lang="it-IT" sz="1400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OPERATORE DELLA TRASFORMAZIONE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AGROALIMENTARE</a:t>
                      </a:r>
                      <a:r>
                        <a:rPr lang="it-IT" sz="1400" b="1" dirty="0"/>
                        <a:t>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effectLst/>
                        </a:rPr>
                        <a:t>TECNICO AGRICOLO</a:t>
                      </a:r>
                      <a:br>
                        <a:rPr kumimoji="0" lang="it-IT" sz="1400" kern="1200" dirty="0">
                          <a:effectLst/>
                        </a:rPr>
                      </a:br>
                      <a:endParaRPr kumimoji="0" lang="it-IT" sz="1400" kern="1200" dirty="0">
                        <a:effectLst/>
                      </a:endParaRPr>
                    </a:p>
                    <a:p>
                      <a:endParaRPr kumimoji="0" lang="it-IT" sz="1400" kern="1200" dirty="0">
                        <a:effectLst/>
                      </a:endParaRPr>
                    </a:p>
                    <a:p>
                      <a:endParaRPr kumimoji="0" lang="it-IT" sz="1400" kern="1200" dirty="0">
                        <a:effectLst/>
                      </a:endParaRPr>
                    </a:p>
                    <a:p>
                      <a:r>
                        <a:rPr kumimoji="0" lang="it-IT" sz="1400" b="1" kern="1200" dirty="0">
                          <a:effectLst/>
                        </a:rPr>
                        <a:t>TECNICO DELLA TRASFORMAZIONE AGROALIMENTARE</a:t>
                      </a:r>
                      <a:r>
                        <a:rPr lang="it-IT" sz="1400" b="1" dirty="0"/>
                        <a:t> </a:t>
                      </a:r>
                      <a:br>
                        <a:rPr lang="it-IT" dirty="0"/>
                      </a:b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73054"/>
                  </a:ext>
                </a:extLst>
              </a:tr>
            </a:tbl>
          </a:graphicData>
        </a:graphic>
      </p:graphicFrame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0E4B422-AE3B-4857-9F72-38B5153535AF}"/>
              </a:ext>
            </a:extLst>
          </p:cNvPr>
          <p:cNvSpPr txBox="1"/>
          <p:nvPr/>
        </p:nvSpPr>
        <p:spPr>
          <a:xfrm>
            <a:off x="7946448" y="6165304"/>
            <a:ext cx="910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segue</a:t>
            </a:r>
          </a:p>
        </p:txBody>
      </p:sp>
    </p:spTree>
    <p:extLst>
      <p:ext uri="{BB962C8B-B14F-4D97-AF65-F5344CB8AC3E}">
        <p14:creationId xmlns:p14="http://schemas.microsoft.com/office/powerpoint/2010/main" val="30764555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7EB57009-98E1-4587-992C-783A22BBA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733184"/>
              </p:ext>
            </p:extLst>
          </p:nvPr>
        </p:nvGraphicFramePr>
        <p:xfrm>
          <a:off x="287524" y="1484784"/>
          <a:ext cx="8568952" cy="3383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9018">
                  <a:extLst>
                    <a:ext uri="{9D8B030D-6E8A-4147-A177-3AD203B41FA5}">
                      <a16:colId xmlns:a16="http://schemas.microsoft.com/office/drawing/2014/main" val="1766130262"/>
                    </a:ext>
                  </a:extLst>
                </a:gridCol>
                <a:gridCol w="3090441">
                  <a:extLst>
                    <a:ext uri="{9D8B030D-6E8A-4147-A177-3AD203B41FA5}">
                      <a16:colId xmlns:a16="http://schemas.microsoft.com/office/drawing/2014/main" val="2060871381"/>
                    </a:ext>
                  </a:extLst>
                </a:gridCol>
                <a:gridCol w="2809493">
                  <a:extLst>
                    <a:ext uri="{9D8B030D-6E8A-4147-A177-3AD203B41FA5}">
                      <a16:colId xmlns:a16="http://schemas.microsoft.com/office/drawing/2014/main" val="3513594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b) PESCA COMMERCIALE E PRODUZIONI ITTICHE</a:t>
                      </a:r>
                      <a:endParaRPr kumimoji="0" lang="it-IT" sz="14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OPERATORE DEL MARE E DELLE ACQUE INTERNE </a:t>
                      </a:r>
                      <a:endParaRPr kumimoji="0" lang="it-IT" sz="14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br>
                        <a:rPr kumimoji="0" lang="it-IT" sz="1400" kern="1200" dirty="0">
                          <a:effectLst/>
                        </a:rPr>
                      </a:br>
                      <a:endParaRPr kumimoji="0" lang="it-IT" sz="1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76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0" lang="it-IT" sz="1400" kern="1200" dirty="0">
                        <a:effectLst/>
                      </a:endParaRPr>
                    </a:p>
                    <a:p>
                      <a:endParaRPr kumimoji="0" lang="it-IT" sz="1400" kern="1200" dirty="0">
                        <a:effectLst/>
                      </a:endParaRPr>
                    </a:p>
                    <a:p>
                      <a:endParaRPr kumimoji="0" lang="it-IT" sz="1400" kern="1200" dirty="0">
                        <a:effectLst/>
                      </a:endParaRPr>
                    </a:p>
                    <a:p>
                      <a:endParaRPr kumimoji="0" lang="it-IT" sz="1400" kern="1200" dirty="0">
                        <a:effectLst/>
                      </a:endParaRPr>
                    </a:p>
                    <a:p>
                      <a:endParaRPr kumimoji="0" lang="it-IT" sz="1400" kern="1200" dirty="0">
                        <a:effectLst/>
                      </a:endParaRPr>
                    </a:p>
                    <a:p>
                      <a:endParaRPr kumimoji="0" lang="it-IT" sz="1400" kern="1200" dirty="0">
                        <a:effectLst/>
                      </a:endParaRPr>
                    </a:p>
                    <a:p>
                      <a:r>
                        <a:rPr kumimoji="0" lang="it-IT" sz="1400" b="1" kern="1200" dirty="0">
                          <a:effectLst/>
                        </a:rPr>
                        <a:t>c) INDUSTRIA E ARTIGIANATO PER IL MADE IN ITALY</a:t>
                      </a:r>
                      <a:r>
                        <a:rPr lang="it-IT" sz="1400" b="1" dirty="0"/>
                        <a:t> </a:t>
                      </a:r>
                      <a:br>
                        <a:rPr lang="it-IT" sz="1400" dirty="0"/>
                      </a:b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effectLst/>
                        </a:rPr>
                        <a:t>OPERATORE DELL’ABBIGLIAMENTO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OPERATORE DELLE CALZATURE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OPERATORE DELLE PRODUZIONI CHIMICHE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OPERATORE EDILE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OPERATORE DELLE LAVORAZIONI ARTISTICHE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OPERATORE DEL LEGNO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OPERATORE DELLE IMBARCAZIONI DA DIPORTO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  <a:highlight>
                            <a:srgbClr val="C0C0C0"/>
                          </a:highlight>
                        </a:rPr>
                        <a:t>OPERATORE MECCANICO</a:t>
                      </a:r>
                      <a:br>
                        <a:rPr kumimoji="0" lang="it-IT" sz="1400" b="1" kern="1200" dirty="0">
                          <a:effectLst/>
                          <a:highlight>
                            <a:srgbClr val="C0C0C0"/>
                          </a:highlight>
                        </a:rPr>
                      </a:br>
                      <a:r>
                        <a:rPr kumimoji="0" lang="it-IT" sz="1400" b="1" kern="1200" dirty="0">
                          <a:effectLst/>
                          <a:highlight>
                            <a:srgbClr val="C0C0C0"/>
                          </a:highlight>
                        </a:rPr>
                        <a:t>OPERATORE GRAFICO </a:t>
                      </a:r>
                      <a:r>
                        <a:rPr kumimoji="0" lang="it-IT" sz="1400" kern="1200" dirty="0">
                          <a:effectLst/>
                          <a:highlight>
                            <a:srgbClr val="C0C0C0"/>
                          </a:highlight>
                        </a:rPr>
                        <a:t>(Stampa e allestimento/Multimedia</a:t>
                      </a:r>
                      <a:r>
                        <a:rPr lang="it-IT" sz="1400" dirty="0">
                          <a:highlight>
                            <a:srgbClr val="C0C0C0"/>
                          </a:highlight>
                        </a:rPr>
                        <a:t>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kumimoji="0" lang="it-IT" sz="1400" b="1" kern="1200" dirty="0">
                          <a:effectLst/>
                        </a:rPr>
                        <a:t>ECNICO DELL’ABBIGLIAMENTO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endParaRPr kumimoji="0" lang="it-IT" sz="1400" b="1" kern="1200" dirty="0">
                        <a:effectLst/>
                      </a:endParaRPr>
                    </a:p>
                    <a:p>
                      <a:endParaRPr kumimoji="0" lang="it-IT" sz="1400" b="1" kern="1200" dirty="0">
                        <a:effectLst/>
                      </a:endParaRPr>
                    </a:p>
                    <a:p>
                      <a:endParaRPr kumimoji="0" lang="it-IT" sz="1400" b="1" kern="1200" dirty="0">
                        <a:effectLst/>
                      </a:endParaRPr>
                    </a:p>
                    <a:p>
                      <a:r>
                        <a:rPr kumimoji="0" lang="it-IT" sz="1400" b="1" kern="1200" dirty="0">
                          <a:effectLst/>
                        </a:rPr>
                        <a:t>TECNICO EDILE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TECNICO DELLE LAVORAZIONI ARTISTICHE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TECNICO DEL LEGNO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endParaRPr kumimoji="0" lang="it-IT" sz="1400" b="1" kern="1200" dirty="0">
                        <a:effectLst/>
                      </a:endParaRPr>
                    </a:p>
                    <a:p>
                      <a:endParaRPr kumimoji="0" lang="it-IT" sz="1400" b="1" kern="1200" dirty="0">
                        <a:effectLst/>
                      </a:endParaRPr>
                    </a:p>
                    <a:p>
                      <a:r>
                        <a:rPr kumimoji="0" lang="it-IT" sz="1400" b="1" kern="1200" dirty="0">
                          <a:effectLst/>
                          <a:highlight>
                            <a:srgbClr val="C0C0C0"/>
                          </a:highlight>
                        </a:rPr>
                        <a:t>TECNICO PER L’AUTOMAZIONE INDUSTRIALE</a:t>
                      </a:r>
                      <a:br>
                        <a:rPr kumimoji="0" lang="it-IT" sz="1400" b="1" kern="1200" dirty="0">
                          <a:effectLst/>
                          <a:highlight>
                            <a:srgbClr val="C0C0C0"/>
                          </a:highlight>
                        </a:rPr>
                      </a:br>
                      <a:r>
                        <a:rPr kumimoji="0" lang="it-IT" sz="1400" b="1" kern="1200" dirty="0">
                          <a:effectLst/>
                          <a:highlight>
                            <a:srgbClr val="C0C0C0"/>
                          </a:highlight>
                        </a:rPr>
                        <a:t>TECNICO GRAFICO</a:t>
                      </a:r>
                      <a:endParaRPr lang="it-IT" sz="1400" b="1" dirty="0">
                        <a:highlight>
                          <a:srgbClr val="C0C0C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7305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6EE3FD25-649F-4E09-BE33-9D9D0924BE7E}"/>
              </a:ext>
            </a:extLst>
          </p:cNvPr>
          <p:cNvSpPr txBox="1"/>
          <p:nvPr/>
        </p:nvSpPr>
        <p:spPr>
          <a:xfrm>
            <a:off x="7946448" y="6165304"/>
            <a:ext cx="910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segue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1AE7F9F6-B1A3-4A03-A1BA-25D23B7CAE50}"/>
              </a:ext>
            </a:extLst>
          </p:cNvPr>
          <p:cNvSpPr txBox="1">
            <a:spLocks/>
          </p:cNvSpPr>
          <p:nvPr/>
        </p:nvSpPr>
        <p:spPr>
          <a:xfrm>
            <a:off x="9073281" y="332656"/>
            <a:ext cx="2952319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Nota 1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Allegato 4 D.I. 24 maggio 2018, n. 92</a:t>
            </a:r>
          </a:p>
          <a:p>
            <a:pPr algn="l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Correlazione percorsi I.P. -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7421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0D966CED-A710-43C1-A637-FE8867E4D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633438"/>
              </p:ext>
            </p:extLst>
          </p:nvPr>
        </p:nvGraphicFramePr>
        <p:xfrm>
          <a:off x="432321" y="1483216"/>
          <a:ext cx="8388151" cy="3169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12703">
                  <a:extLst>
                    <a:ext uri="{9D8B030D-6E8A-4147-A177-3AD203B41FA5}">
                      <a16:colId xmlns:a16="http://schemas.microsoft.com/office/drawing/2014/main" val="1766130262"/>
                    </a:ext>
                  </a:extLst>
                </a:gridCol>
                <a:gridCol w="3025235">
                  <a:extLst>
                    <a:ext uri="{9D8B030D-6E8A-4147-A177-3AD203B41FA5}">
                      <a16:colId xmlns:a16="http://schemas.microsoft.com/office/drawing/2014/main" val="2060871381"/>
                    </a:ext>
                  </a:extLst>
                </a:gridCol>
                <a:gridCol w="2750213">
                  <a:extLst>
                    <a:ext uri="{9D8B030D-6E8A-4147-A177-3AD203B41FA5}">
                      <a16:colId xmlns:a16="http://schemas.microsoft.com/office/drawing/2014/main" val="3513594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0" lang="it-IT" sz="1400" kern="1200" dirty="0">
                        <a:effectLst/>
                      </a:endParaRPr>
                    </a:p>
                    <a:p>
                      <a:pPr marL="0" algn="l" defTabSz="914400" rtl="0" eaLnBrk="1" latinLnBrk="0" hangingPunct="1"/>
                      <a:endParaRPr kumimoji="0" lang="it-IT" sz="1400" kern="1200" dirty="0">
                        <a:effectLst/>
                      </a:endParaRPr>
                    </a:p>
                    <a:p>
                      <a:pPr marL="0" algn="l" defTabSz="914400" rtl="0" eaLnBrk="1" latinLnBrk="0" hangingPunct="1"/>
                      <a:endParaRPr kumimoji="0" lang="it-IT" sz="1400" kern="1200" dirty="0">
                        <a:effectLst/>
                      </a:endParaRPr>
                    </a:p>
                    <a:p>
                      <a:pPr marL="0" algn="l" defTabSz="914400" rtl="0" eaLnBrk="1" latinLnBrk="0" hangingPunct="1"/>
                      <a:endParaRPr kumimoji="0" lang="it-IT" sz="1400" b="0" kern="1200" dirty="0">
                        <a:effectLst/>
                      </a:endParaRPr>
                    </a:p>
                    <a:p>
                      <a:pPr marL="0" algn="l" defTabSz="914400" rtl="0" eaLnBrk="1" latinLnBrk="0" hangingPunct="1"/>
                      <a:endParaRPr kumimoji="0" lang="it-IT" sz="1400" b="1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d) MANUTENZIONE E ASSISTENZA TECNICA</a:t>
                      </a:r>
                      <a:br>
                        <a:rPr kumimoji="0" lang="it-IT" sz="1400" kern="1200" dirty="0">
                          <a:effectLst/>
                        </a:rPr>
                      </a:br>
                      <a:br>
                        <a:rPr kumimoji="0" lang="it-IT" sz="1400" kern="1200" dirty="0">
                          <a:effectLst/>
                        </a:rPr>
                      </a:br>
                      <a:endParaRPr kumimoji="0" lang="it-IT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OPERATORE ALLA RIPARAZIONE DEI VEICOLI A MOTORE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kumimoji="0" lang="it-IT" sz="14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endParaRPr kumimoji="0" lang="it-IT" sz="14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endParaRPr kumimoji="0" lang="it-IT" sz="14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OPERATORE ELETTRICO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OPERATORE ELETTRONICO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OPERATORE DI IMPIANTI TERMOIDRAULICI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OPERATORE MECCANICO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kumimoji="0" lang="it-IT" sz="14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TECNICO RIPARATORE DI VEICOLI A MOTORE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TECNICO PER LA CONDUZIONE E MANUTENZIONE DI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IMPIANTI AUTOMATIZZATI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TECNICO ELETTRICO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TECNICO ELETTRONICO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TECNICO DI IMPIANTI TERMICI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kumimoji="0" lang="it-IT" sz="14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TECNICO PER L’AUTOMAZIONE INDUSTRIALE</a:t>
                      </a:r>
                      <a:endParaRPr kumimoji="0" lang="it-IT" sz="1400" b="1" i="0" kern="1200" dirty="0"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76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e) GESTIONE DELLE ACQUE E RISANAMENTO</a:t>
                      </a:r>
                      <a:b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AMBIENTALE </a:t>
                      </a:r>
                      <a:endParaRPr kumimoji="0" lang="it-IT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br>
                        <a:rPr lang="it-IT" sz="1400" dirty="0"/>
                      </a:br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7305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F3B620CD-D850-4DE5-ABC2-1EFA4D5EFBE3}"/>
              </a:ext>
            </a:extLst>
          </p:cNvPr>
          <p:cNvSpPr txBox="1"/>
          <p:nvPr/>
        </p:nvSpPr>
        <p:spPr>
          <a:xfrm>
            <a:off x="7946448" y="6165304"/>
            <a:ext cx="910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segue</a:t>
            </a:r>
          </a:p>
        </p:txBody>
      </p:sp>
      <p:sp>
        <p:nvSpPr>
          <p:cNvPr id="7" name="Titolo 4">
            <a:extLst>
              <a:ext uri="{FF2B5EF4-FFF2-40B4-BE49-F238E27FC236}">
                <a16:creationId xmlns:a16="http://schemas.microsoft.com/office/drawing/2014/main" id="{67307D4A-E45D-4012-9099-B0296ED86886}"/>
              </a:ext>
            </a:extLst>
          </p:cNvPr>
          <p:cNvSpPr txBox="1">
            <a:spLocks/>
          </p:cNvSpPr>
          <p:nvPr/>
        </p:nvSpPr>
        <p:spPr>
          <a:xfrm>
            <a:off x="9073281" y="332656"/>
            <a:ext cx="2952319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Nota 1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Allegato 4 D.I. 24 maggio 2018, n. 92</a:t>
            </a:r>
          </a:p>
          <a:p>
            <a:pPr algn="l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Correlazione percorsi I.P. -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2816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E0C66BE-8856-4C81-AB18-B56BE0097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491751"/>
              </p:ext>
            </p:extLst>
          </p:nvPr>
        </p:nvGraphicFramePr>
        <p:xfrm>
          <a:off x="288305" y="1227584"/>
          <a:ext cx="8604175" cy="4114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79989">
                  <a:extLst>
                    <a:ext uri="{9D8B030D-6E8A-4147-A177-3AD203B41FA5}">
                      <a16:colId xmlns:a16="http://schemas.microsoft.com/office/drawing/2014/main" val="1766130262"/>
                    </a:ext>
                  </a:extLst>
                </a:gridCol>
                <a:gridCol w="3103145">
                  <a:extLst>
                    <a:ext uri="{9D8B030D-6E8A-4147-A177-3AD203B41FA5}">
                      <a16:colId xmlns:a16="http://schemas.microsoft.com/office/drawing/2014/main" val="2060871381"/>
                    </a:ext>
                  </a:extLst>
                </a:gridCol>
                <a:gridCol w="2821041">
                  <a:extLst>
                    <a:ext uri="{9D8B030D-6E8A-4147-A177-3AD203B41FA5}">
                      <a16:colId xmlns:a16="http://schemas.microsoft.com/office/drawing/2014/main" val="3513594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it-IT" sz="1400" kern="1200" dirty="0">
                        <a:effectLst/>
                      </a:endParaRPr>
                    </a:p>
                    <a:p>
                      <a:pPr marL="0" algn="l" rtl="0" eaLnBrk="1" latinLnBrk="0" hangingPunct="1"/>
                      <a:endParaRPr kumimoji="0" lang="it-IT" sz="1400" kern="1200" dirty="0">
                        <a:effectLst/>
                      </a:endParaRPr>
                    </a:p>
                    <a:p>
                      <a:pPr marL="0" algn="l" rtl="0" eaLnBrk="1" latinLnBrk="0" hangingPunct="1"/>
                      <a:endParaRPr kumimoji="0" lang="it-IT" sz="14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l" rtl="0" eaLnBrk="1" latinLnBrk="0" hangingPunct="1"/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f) SERVIZI COMMERCIALI </a:t>
                      </a:r>
                      <a:br>
                        <a:rPr kumimoji="0" lang="it-IT" sz="1400" kern="1200" dirty="0">
                          <a:effectLst/>
                        </a:rPr>
                      </a:br>
                      <a:br>
                        <a:rPr kumimoji="0" lang="it-IT" sz="1400" kern="1200" dirty="0">
                          <a:effectLst/>
                        </a:rPr>
                      </a:br>
                      <a:br>
                        <a:rPr kumimoji="0" lang="it-IT" sz="1400" kern="1200" dirty="0">
                          <a:effectLst/>
                        </a:rPr>
                      </a:b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OPERATORE AMMINISTRATIVO – SEGRETARIALE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OPERATORE AI SERVIZI DI VENDITA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OPERATORE GRAFICO </a:t>
                      </a:r>
                      <a:r>
                        <a:rPr kumimoji="0" lang="it-IT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(Stampa e allestimento / Multimedia)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OPERATORE DEI SISTEMI E DEI SERVIZI LOGISTICI </a:t>
                      </a:r>
                      <a:endParaRPr kumimoji="0" lang="it-IT" sz="14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TECNICO DEI SERVIZI DI IMPRESA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  <a:t>TECNICO COMMERCIALE DELLE VENDITE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TECNICO GRAFICO </a:t>
                      </a:r>
                      <a:br>
                        <a:rPr kumimoji="0" lang="it-IT" sz="1400" kern="1200" dirty="0">
                          <a:effectLst/>
                        </a:rPr>
                      </a:br>
                      <a:br>
                        <a:rPr kumimoji="0" lang="it-IT" sz="1400" kern="1200" dirty="0">
                          <a:effectLst/>
                        </a:rPr>
                      </a:b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76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g) ENOGASTRONOMIA E OSPITALITÀ ALBERGHIERA </a:t>
                      </a:r>
                      <a:br>
                        <a:rPr kumimoji="0" lang="it-IT" sz="1400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kumimoji="0" lang="it-IT" sz="14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OPERATORE DELLA RISTORAZIONE</a:t>
                      </a:r>
                      <a:r>
                        <a:rPr kumimoji="0" lang="it-IT" sz="1400" b="1" kern="1200" dirty="0">
                          <a:effectLst/>
                        </a:rPr>
                        <a:t> </a:t>
                      </a:r>
                      <a:r>
                        <a:rPr kumimoji="0" lang="it-IT" sz="1400" kern="1200" dirty="0">
                          <a:effectLst/>
                        </a:rPr>
                        <a:t>(Preparazione pasti /</a:t>
                      </a:r>
                      <a:br>
                        <a:rPr kumimoji="0" lang="it-IT" sz="1400" kern="1200" dirty="0">
                          <a:effectLst/>
                        </a:rPr>
                      </a:br>
                      <a:r>
                        <a:rPr kumimoji="0" lang="it-IT" sz="1400" kern="1200" dirty="0">
                          <a:effectLst/>
                        </a:rPr>
                        <a:t>Servizi di sala e bar)</a:t>
                      </a:r>
                      <a:br>
                        <a:rPr kumimoji="0" lang="it-IT" sz="1400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OPERATORE AI SERVIZI DI PROMOZIONE ED</a:t>
                      </a:r>
                      <a:b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ACCOGLIENZA</a:t>
                      </a:r>
                      <a:r>
                        <a:rPr kumimoji="0" lang="it-IT" sz="1400" kern="1200" dirty="0">
                          <a:effectLst/>
                        </a:rPr>
                        <a:t> (Strutture ricettive / Servizi del turismo) </a:t>
                      </a:r>
                      <a:br>
                        <a:rPr kumimoji="0" lang="it-IT" sz="1400" kern="1200" dirty="0">
                          <a:effectLst/>
                        </a:rPr>
                      </a:b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TECNICO DI CUCINA</a:t>
                      </a:r>
                      <a:b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TECNICO DI SALA E BAR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endParaRPr kumimoji="0" lang="it-IT" sz="1400" b="1" kern="1200" dirty="0">
                        <a:effectLst/>
                      </a:endParaRPr>
                    </a:p>
                    <a:p>
                      <a:r>
                        <a:rPr kumimoji="0" lang="it-IT" sz="1400" b="1" kern="1200" dirty="0">
                          <a:effectLst/>
                        </a:rPr>
                        <a:t>TECNICO DEI SERVIZI DI PROMOZIONE E ACCOGLIENZA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TECNICO DEI SERVIZI DI ANIMAZIONE TURISTICO-SPORTUVA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E DEL TEMPO LIBERO </a:t>
                      </a: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7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h) SERVIZI CULTURALI E DELLO SPETTACOLO </a:t>
                      </a:r>
                      <a:endParaRPr kumimoji="0" lang="it-IT" sz="14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OPERATORE GRAFICO </a:t>
                      </a:r>
                      <a:r>
                        <a:rPr kumimoji="0" lang="it-IT" sz="1400" kern="1200" dirty="0">
                          <a:effectLst/>
                          <a:highlight>
                            <a:srgbClr val="C0C0C0"/>
                          </a:highlight>
                        </a:rPr>
                        <a:t>(Stampa e allestimento / Multimedia) </a:t>
                      </a: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400" b="1" kern="1200" dirty="0">
                          <a:effectLst/>
                          <a:highlight>
                            <a:srgbClr val="C0C0C0"/>
                          </a:highlight>
                        </a:rPr>
                        <a:t>TECNICO GRAFICO </a:t>
                      </a: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27403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57AF8F56-1476-4E90-A2D4-24BF56B218F9}"/>
              </a:ext>
            </a:extLst>
          </p:cNvPr>
          <p:cNvSpPr txBox="1"/>
          <p:nvPr/>
        </p:nvSpPr>
        <p:spPr>
          <a:xfrm>
            <a:off x="7946448" y="6165304"/>
            <a:ext cx="910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segue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F88F30EA-592B-412F-9443-0F2BDB1BF950}"/>
              </a:ext>
            </a:extLst>
          </p:cNvPr>
          <p:cNvSpPr txBox="1">
            <a:spLocks/>
          </p:cNvSpPr>
          <p:nvPr/>
        </p:nvSpPr>
        <p:spPr>
          <a:xfrm>
            <a:off x="9073281" y="332656"/>
            <a:ext cx="2952319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Nota 1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Allegato 4 D.I. 24 maggio 2018, n. 92</a:t>
            </a:r>
          </a:p>
          <a:p>
            <a:pPr algn="l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Correlazione percorsi I.P. -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8020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2E88AFA-FBCE-49EC-BE2F-F6C7F73851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229732"/>
              </p:ext>
            </p:extLst>
          </p:nvPr>
        </p:nvGraphicFramePr>
        <p:xfrm>
          <a:off x="360313" y="1459944"/>
          <a:ext cx="8532167" cy="2712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57560">
                  <a:extLst>
                    <a:ext uri="{9D8B030D-6E8A-4147-A177-3AD203B41FA5}">
                      <a16:colId xmlns:a16="http://schemas.microsoft.com/office/drawing/2014/main" val="1766130262"/>
                    </a:ext>
                  </a:extLst>
                </a:gridCol>
                <a:gridCol w="3077175">
                  <a:extLst>
                    <a:ext uri="{9D8B030D-6E8A-4147-A177-3AD203B41FA5}">
                      <a16:colId xmlns:a16="http://schemas.microsoft.com/office/drawing/2014/main" val="2060871381"/>
                    </a:ext>
                  </a:extLst>
                </a:gridCol>
                <a:gridCol w="2797432">
                  <a:extLst>
                    <a:ext uri="{9D8B030D-6E8A-4147-A177-3AD203B41FA5}">
                      <a16:colId xmlns:a16="http://schemas.microsoft.com/office/drawing/2014/main" val="3513594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solidFill>
                            <a:schemeClr val="tx1"/>
                          </a:solidFill>
                          <a:effectLst/>
                        </a:rPr>
                        <a:t>i) SERVIZI PER LA SANITÀ E L’ASSISTENZA SOCIALE</a:t>
                      </a:r>
                      <a:endParaRPr kumimoji="0" lang="it-IT" sz="14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br>
                        <a:rPr kumimoji="0" lang="it-IT" sz="1400" kern="1200" dirty="0">
                          <a:effectLst/>
                        </a:rPr>
                      </a:b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br>
                        <a:rPr kumimoji="0" lang="it-IT" sz="1400" kern="1200" dirty="0">
                          <a:effectLst/>
                        </a:rPr>
                      </a:b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7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effectLst/>
                        </a:rPr>
                        <a:t>l) ARTI AUSILIARIE DELLE PROFESSIONI SANITARIE: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ODONTOTECNICO </a:t>
                      </a: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197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effectLst/>
                        </a:rPr>
                        <a:t>m) ARTI AUSILIARIE DELLE PROFESSIONI SANITARIE: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OTTICO </a:t>
                      </a: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68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effectLst/>
                        </a:rPr>
                        <a:t>OPERATORE DEL BENESSERE</a:t>
                      </a:r>
                      <a:r>
                        <a:rPr kumimoji="0" lang="it-IT" sz="1400" kern="1200" dirty="0">
                          <a:effectLst/>
                        </a:rPr>
                        <a:t> (Estetica/Acconciature)</a:t>
                      </a:r>
                      <a:r>
                        <a:rPr lang="it-IT" sz="1400" dirty="0"/>
                        <a:t> </a:t>
                      </a:r>
                      <a:br>
                        <a:rPr lang="it-IT" sz="1400" dirty="0"/>
                      </a:b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b="1" kern="1200" dirty="0">
                          <a:effectLst/>
                        </a:rPr>
                        <a:t>TECNICO DEI TRATTAMENTI ESTETICI</a:t>
                      </a:r>
                      <a:br>
                        <a:rPr kumimoji="0" lang="it-IT" sz="1400" b="1" kern="1200" dirty="0">
                          <a:effectLst/>
                        </a:rPr>
                      </a:br>
                      <a:r>
                        <a:rPr kumimoji="0" lang="it-IT" sz="1400" b="1" kern="1200" dirty="0">
                          <a:effectLst/>
                        </a:rPr>
                        <a:t>TECNICO DELL’ACCONCIATURA</a:t>
                      </a:r>
                      <a:r>
                        <a:rPr lang="it-IT" sz="1400" b="1" dirty="0"/>
                        <a:t> </a:t>
                      </a:r>
                      <a:endParaRPr kumimoji="0" lang="it-IT" sz="14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37862"/>
                  </a:ext>
                </a:extLst>
              </a:tr>
            </a:tbl>
          </a:graphicData>
        </a:graphic>
      </p:graphicFrame>
      <p:pic>
        <p:nvPicPr>
          <p:cNvPr id="4" name="Immagine 3">
            <a:hlinkClick r:id="rId2" action="ppaction://hlinksldjump"/>
            <a:extLst>
              <a:ext uri="{FF2B5EF4-FFF2-40B4-BE49-F238E27FC236}">
                <a16:creationId xmlns:a16="http://schemas.microsoft.com/office/drawing/2014/main" id="{06342EBF-9139-4CD9-B200-6F9E21E221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840" y="6381328"/>
            <a:ext cx="253094" cy="381716"/>
          </a:xfrm>
          <a:prstGeom prst="rect">
            <a:avLst/>
          </a:prstGeom>
        </p:spPr>
      </p:pic>
      <p:sp>
        <p:nvSpPr>
          <p:cNvPr id="6" name="Titolo 4">
            <a:extLst>
              <a:ext uri="{FF2B5EF4-FFF2-40B4-BE49-F238E27FC236}">
                <a16:creationId xmlns:a16="http://schemas.microsoft.com/office/drawing/2014/main" id="{437FC60A-368A-41DF-BF63-A87B930BFA56}"/>
              </a:ext>
            </a:extLst>
          </p:cNvPr>
          <p:cNvSpPr txBox="1">
            <a:spLocks/>
          </p:cNvSpPr>
          <p:nvPr/>
        </p:nvSpPr>
        <p:spPr>
          <a:xfrm>
            <a:off x="9073281" y="332656"/>
            <a:ext cx="2952319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Nota 1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Allegato 4 D.I. 24 maggio 2018, n. 92</a:t>
            </a:r>
          </a:p>
          <a:p>
            <a:pPr algn="l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Correlazione percorsi I.P. -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29F9B66-B9EB-441F-9403-2B2E12EE3914}"/>
              </a:ext>
            </a:extLst>
          </p:cNvPr>
          <p:cNvSpPr txBox="1"/>
          <p:nvPr/>
        </p:nvSpPr>
        <p:spPr>
          <a:xfrm>
            <a:off x="360313" y="5013176"/>
            <a:ext cx="8113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qualifiche e i diplomi professionali </a:t>
            </a:r>
            <a:r>
              <a:rPr lang="it-IT" sz="1400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evidenziati in grigio </a:t>
            </a:r>
            <a:r>
              <a:rPr lang="it-I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trovano riferibilità in più indirizzi dell’istruzione professionale.</a:t>
            </a:r>
          </a:p>
        </p:txBody>
      </p:sp>
    </p:spTree>
    <p:extLst>
      <p:ext uri="{BB962C8B-B14F-4D97-AF65-F5344CB8AC3E}">
        <p14:creationId xmlns:p14="http://schemas.microsoft.com/office/powerpoint/2010/main" val="1115517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hlinkClick r:id="rId2" action="ppaction://hlinksldjump"/>
            <a:extLst>
              <a:ext uri="{FF2B5EF4-FFF2-40B4-BE49-F238E27FC236}">
                <a16:creationId xmlns:a16="http://schemas.microsoft.com/office/drawing/2014/main" id="{06342EBF-9139-4CD9-B200-6F9E21E221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840" y="6381328"/>
            <a:ext cx="253094" cy="381716"/>
          </a:xfrm>
          <a:prstGeom prst="rect">
            <a:avLst/>
          </a:prstGeom>
        </p:spPr>
      </p:pic>
      <p:sp>
        <p:nvSpPr>
          <p:cNvPr id="6" name="Titolo 4">
            <a:extLst>
              <a:ext uri="{FF2B5EF4-FFF2-40B4-BE49-F238E27FC236}">
                <a16:creationId xmlns:a16="http://schemas.microsoft.com/office/drawing/2014/main" id="{437FC60A-368A-41DF-BF63-A87B930BFA56}"/>
              </a:ext>
            </a:extLst>
          </p:cNvPr>
          <p:cNvSpPr txBox="1">
            <a:spLocks/>
          </p:cNvSpPr>
          <p:nvPr/>
        </p:nvSpPr>
        <p:spPr>
          <a:xfrm>
            <a:off x="9145289" y="-243408"/>
            <a:ext cx="2952319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Nota 2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standard formativo regionale</a:t>
            </a:r>
          </a:p>
        </p:txBody>
      </p:sp>
      <p:sp>
        <p:nvSpPr>
          <p:cNvPr id="8" name="Rettangolo arrotondato 6">
            <a:extLst>
              <a:ext uri="{FF2B5EF4-FFF2-40B4-BE49-F238E27FC236}">
                <a16:creationId xmlns:a16="http://schemas.microsoft.com/office/drawing/2014/main" id="{BDB3E230-8BB1-4CFA-BDA1-9381D01C5C7B}"/>
              </a:ext>
            </a:extLst>
          </p:cNvPr>
          <p:cNvSpPr/>
          <p:nvPr/>
        </p:nvSpPr>
        <p:spPr>
          <a:xfrm>
            <a:off x="2448545" y="656694"/>
            <a:ext cx="4032446" cy="72007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formativo regionale</a:t>
            </a:r>
            <a:endParaRPr lang="it-IT" alt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arrotondato 44">
            <a:extLst>
              <a:ext uri="{FF2B5EF4-FFF2-40B4-BE49-F238E27FC236}">
                <a16:creationId xmlns:a16="http://schemas.microsoft.com/office/drawing/2014/main" id="{FE5F66C3-8763-44A1-8B0F-BFC1945CCD5D}"/>
              </a:ext>
            </a:extLst>
          </p:cNvPr>
          <p:cNvSpPr/>
          <p:nvPr/>
        </p:nvSpPr>
        <p:spPr>
          <a:xfrm>
            <a:off x="648345" y="2172747"/>
            <a:ext cx="7884875" cy="345638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Regolamentazione regionale in materia di </a:t>
            </a:r>
            <a:r>
              <a:rPr lang="it-IT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che, nel rispetto dei livelli essenziali delle prestazioni di cui al capo III del decreto legislativo n. 226 del 2005, definisce in particolare:</a:t>
            </a:r>
            <a:b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durata, l’articolazione e gli obiettivi dei percorsi di </a:t>
            </a:r>
            <a:r>
              <a:rPr lang="it-IT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modalità per l’effettuazione delle prove finali di accertamento degli allievi e di certificazione finale e intermedia delle competenze acquisite anche in contesti non formali e informali, nonché di riconoscimento dei crediti, spendibili nel sistema di istruzione, formazione e lavoro;</a:t>
            </a:r>
            <a:b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modulazione temporale tra attività formativa e alternanza scuola lavoro nonché dell’apprendistato ai sensi dell’art. 43 del decreto legislativo n. 81 del 2015.</a:t>
            </a:r>
            <a:endParaRPr lang="it-IT" altLang="it-IT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reccia a destra con strisce 15">
            <a:extLst>
              <a:ext uri="{FF2B5EF4-FFF2-40B4-BE49-F238E27FC236}">
                <a16:creationId xmlns:a16="http://schemas.microsoft.com/office/drawing/2014/main" id="{25070980-393F-4BCA-8D94-08364241DEFE}"/>
              </a:ext>
            </a:extLst>
          </p:cNvPr>
          <p:cNvSpPr/>
          <p:nvPr/>
        </p:nvSpPr>
        <p:spPr>
          <a:xfrm rot="5400000">
            <a:off x="4268596" y="1302172"/>
            <a:ext cx="392342" cy="945175"/>
          </a:xfrm>
          <a:prstGeom prst="stripedRightArrow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77358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4">
            <a:extLst>
              <a:ext uri="{FF2B5EF4-FFF2-40B4-BE49-F238E27FC236}">
                <a16:creationId xmlns:a16="http://schemas.microsoft.com/office/drawing/2014/main" id="{437FC60A-368A-41DF-BF63-A87B930BFA56}"/>
              </a:ext>
            </a:extLst>
          </p:cNvPr>
          <p:cNvSpPr txBox="1">
            <a:spLocks/>
          </p:cNvSpPr>
          <p:nvPr/>
        </p:nvSpPr>
        <p:spPr>
          <a:xfrm>
            <a:off x="9073281" y="-21814"/>
            <a:ext cx="3024336" cy="40268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Nota 3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repertorio nazionale dei titoli di istruzione e formazione e delle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qualificazio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-ni nazionali</a:t>
            </a:r>
          </a:p>
        </p:txBody>
      </p:sp>
      <p:sp>
        <p:nvSpPr>
          <p:cNvPr id="8" name="Rettangolo arrotondato 6">
            <a:extLst>
              <a:ext uri="{FF2B5EF4-FFF2-40B4-BE49-F238E27FC236}">
                <a16:creationId xmlns:a16="http://schemas.microsoft.com/office/drawing/2014/main" id="{BDB3E230-8BB1-4CFA-BDA1-9381D01C5C7B}"/>
              </a:ext>
            </a:extLst>
          </p:cNvPr>
          <p:cNvSpPr/>
          <p:nvPr/>
        </p:nvSpPr>
        <p:spPr>
          <a:xfrm>
            <a:off x="1638453" y="332656"/>
            <a:ext cx="5904656" cy="72007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Repertorio nazionale dei titoli di istruzione e formazione e delle qualificazioni nazionali</a:t>
            </a:r>
            <a:endParaRPr lang="it-IT" alt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arrotondato 44">
            <a:extLst>
              <a:ext uri="{FF2B5EF4-FFF2-40B4-BE49-F238E27FC236}">
                <a16:creationId xmlns:a16="http://schemas.microsoft.com/office/drawing/2014/main" id="{FE5F66C3-8763-44A1-8B0F-BFC1945CCD5D}"/>
              </a:ext>
            </a:extLst>
          </p:cNvPr>
          <p:cNvSpPr/>
          <p:nvPr/>
        </p:nvSpPr>
        <p:spPr>
          <a:xfrm>
            <a:off x="648343" y="1671947"/>
            <a:ext cx="7884875" cy="491821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/>
              <a:t> 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Repertorio nazionale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è stato istituito in Italia con il Decreto Legislativo16 gennaio 2013, n. 13; l’art. 8 prevede che il Repertorio «costituisce il 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di riferimento unitario per la certificazione delle competenze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attraverso la progressiva standardizzazione degli elementi essenziali, anche descrittivi, dei titoli di istruzione e formazione, ivi compresi quelli di istruzione e formazione professionale, e delle qualificazioni professionali attraverso la loro 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correlabilita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 anche tramite un sistema condiviso di riconoscimento di 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crediti formativi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in chiave europea».</a:t>
            </a:r>
          </a:p>
          <a:p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repertorio nazionale 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costituito da tutti i repertori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dei titoli di istruzione e formazione, e delle qualificazioni professionali rilasciati in Italia da un Ente titolare o rilasciati in esito ad un contratto di Apprendistato.</a:t>
            </a:r>
          </a:p>
          <a:p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Decreto indica quali 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 titolari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Ministero dell'istruzione, dell'università e della ricerca;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regioni e le province autonome di Trento e Bolzano;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Ministero del lavoro e delle politiche sociali;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Ministero dello sviluppo economico;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altre autorità competenti in materia di certificazione di competenze riferite a qualificazioni delle professioni regolamentate</a:t>
            </a:r>
          </a:p>
        </p:txBody>
      </p:sp>
      <p:sp>
        <p:nvSpPr>
          <p:cNvPr id="14" name="Freccia a destra con strisce 15">
            <a:extLst>
              <a:ext uri="{FF2B5EF4-FFF2-40B4-BE49-F238E27FC236}">
                <a16:creationId xmlns:a16="http://schemas.microsoft.com/office/drawing/2014/main" id="{25070980-393F-4BCA-8D94-08364241DEFE}"/>
              </a:ext>
            </a:extLst>
          </p:cNvPr>
          <p:cNvSpPr/>
          <p:nvPr/>
        </p:nvSpPr>
        <p:spPr>
          <a:xfrm rot="5400000">
            <a:off x="4237129" y="942001"/>
            <a:ext cx="392342" cy="945175"/>
          </a:xfrm>
          <a:prstGeom prst="stripedRightArrow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0C89E08-81FA-49BB-A9B3-49DD979CA9C0}"/>
              </a:ext>
            </a:extLst>
          </p:cNvPr>
          <p:cNvSpPr txBox="1"/>
          <p:nvPr/>
        </p:nvSpPr>
        <p:spPr>
          <a:xfrm>
            <a:off x="8195947" y="6338592"/>
            <a:ext cx="910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segue</a:t>
            </a:r>
          </a:p>
        </p:txBody>
      </p:sp>
      <p:sp>
        <p:nvSpPr>
          <p:cNvPr id="10" name="Sottotitolo 5">
            <a:extLst>
              <a:ext uri="{FF2B5EF4-FFF2-40B4-BE49-F238E27FC236}">
                <a16:creationId xmlns:a16="http://schemas.microsoft.com/office/drawing/2014/main" id="{6CE53980-1BAD-451A-898A-5D3019B20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06756" y="4288170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dal sito INAPP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Istituto Nazionale per l’Analisi delle Politiche Pubbliche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4247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hlinkClick r:id="rId2" action="ppaction://hlinksldjump"/>
            <a:extLst>
              <a:ext uri="{FF2B5EF4-FFF2-40B4-BE49-F238E27FC236}">
                <a16:creationId xmlns:a16="http://schemas.microsoft.com/office/drawing/2014/main" id="{06342EBF-9139-4CD9-B200-6F9E21E221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840" y="6381328"/>
            <a:ext cx="253094" cy="381716"/>
          </a:xfrm>
          <a:prstGeom prst="rect">
            <a:avLst/>
          </a:prstGeom>
        </p:spPr>
      </p:pic>
      <p:sp>
        <p:nvSpPr>
          <p:cNvPr id="6" name="Titolo 4">
            <a:extLst>
              <a:ext uri="{FF2B5EF4-FFF2-40B4-BE49-F238E27FC236}">
                <a16:creationId xmlns:a16="http://schemas.microsoft.com/office/drawing/2014/main" id="{437FC60A-368A-41DF-BF63-A87B930BFA56}"/>
              </a:ext>
            </a:extLst>
          </p:cNvPr>
          <p:cNvSpPr txBox="1">
            <a:spLocks/>
          </p:cNvSpPr>
          <p:nvPr/>
        </p:nvSpPr>
        <p:spPr>
          <a:xfrm>
            <a:off x="9073281" y="-21814"/>
            <a:ext cx="3024336" cy="40268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Nota 3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repertorio nazionale dei titoli di istruzione e formazione e delle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qualificazio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-ni nazionali</a:t>
            </a:r>
          </a:p>
        </p:txBody>
      </p:sp>
      <p:sp>
        <p:nvSpPr>
          <p:cNvPr id="8" name="Rettangolo arrotondato 6">
            <a:extLst>
              <a:ext uri="{FF2B5EF4-FFF2-40B4-BE49-F238E27FC236}">
                <a16:creationId xmlns:a16="http://schemas.microsoft.com/office/drawing/2014/main" id="{BDB3E230-8BB1-4CFA-BDA1-9381D01C5C7B}"/>
              </a:ext>
            </a:extLst>
          </p:cNvPr>
          <p:cNvSpPr/>
          <p:nvPr/>
        </p:nvSpPr>
        <p:spPr>
          <a:xfrm>
            <a:off x="1638453" y="332656"/>
            <a:ext cx="5904656" cy="72007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Repertorio nazionale dei titoli di istruzione e formazione e delle qualificazioni nazionali</a:t>
            </a:r>
            <a:endParaRPr lang="it-IT" alt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arrotondato 44">
            <a:extLst>
              <a:ext uri="{FF2B5EF4-FFF2-40B4-BE49-F238E27FC236}">
                <a16:creationId xmlns:a16="http://schemas.microsoft.com/office/drawing/2014/main" id="{FE5F66C3-8763-44A1-8B0F-BFC1945CCD5D}"/>
              </a:ext>
            </a:extLst>
          </p:cNvPr>
          <p:cNvSpPr/>
          <p:nvPr/>
        </p:nvSpPr>
        <p:spPr>
          <a:xfrm>
            <a:off x="452728" y="1713148"/>
            <a:ext cx="8276105" cy="491821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Repertorio nazionale, così come istituito dal Decreto Legislativo 13/2013, ricompone il sistema di qualificazioni rilasciate in Italia in riferimento ai seguenti sottoinsiemi: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Università;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Scuola Secondaria;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Istruzione e Formazione professionale;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nazionale delle qualificazioni regionali;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Apprendistato;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Professioni.</a:t>
            </a:r>
          </a:p>
          <a:p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base alle indicazioni del Decreto, l’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Inapp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 raccolto, a partire dal 2013 su mandato del Ministero del lavoro e delle Regioni, tutte le qualificazioni rilasciate nei diversi Repertori, ad eccezione del sottoinsieme di qualificazioni relative all’Università e alla Scuola Secondaria, per le quali </a:t>
            </a:r>
            <a:r>
              <a:rPr lang="it-IT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Inapp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è in attesa di un mandato esplicito da parte del Comitato Tecnico Nazionale (CTN). Il CTN, istituito ai sensi del Decreto Legislativo 13/2013, e presieduto dai rappresentanti del Ministero del lavoro e delle politiche sociali e del Ministero dell'istruzione dell'università e della ricerca, è composto da rappresentati di tutti gli enti pubblici titolari.</a:t>
            </a:r>
          </a:p>
        </p:txBody>
      </p:sp>
      <p:sp>
        <p:nvSpPr>
          <p:cNvPr id="14" name="Freccia a destra con strisce 15">
            <a:extLst>
              <a:ext uri="{FF2B5EF4-FFF2-40B4-BE49-F238E27FC236}">
                <a16:creationId xmlns:a16="http://schemas.microsoft.com/office/drawing/2014/main" id="{25070980-393F-4BCA-8D94-08364241DEFE}"/>
              </a:ext>
            </a:extLst>
          </p:cNvPr>
          <p:cNvSpPr/>
          <p:nvPr/>
        </p:nvSpPr>
        <p:spPr>
          <a:xfrm rot="5400000">
            <a:off x="4237129" y="942001"/>
            <a:ext cx="392342" cy="945175"/>
          </a:xfrm>
          <a:prstGeom prst="stripedRightArrow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ottotitolo 5">
            <a:extLst>
              <a:ext uri="{FF2B5EF4-FFF2-40B4-BE49-F238E27FC236}">
                <a16:creationId xmlns:a16="http://schemas.microsoft.com/office/drawing/2014/main" id="{6CE53980-1BAD-451A-898A-5D3019B20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70709" y="4802567"/>
            <a:ext cx="2590006" cy="1828800"/>
          </a:xfrm>
        </p:spPr>
        <p:txBody>
          <a:bodyPr>
            <a:normAutofit lnSpcReduction="1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dal sito INAPP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Per consultare il QNQR:</a:t>
            </a:r>
          </a:p>
          <a:p>
            <a:r>
              <a:rPr lang="it-IT" dirty="0">
                <a:hlinkClick r:id="rId4"/>
              </a:rPr>
              <a:t>https://atlantelavoro.inapp.org/atlante_repertori.php</a:t>
            </a:r>
            <a:endParaRPr lang="it-IT" dirty="0"/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158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7" y="304056"/>
            <a:ext cx="237626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Raccordi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7, comma 1,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61/2017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3, D.I. 17 maggio 2018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ottotitolo 5">
            <a:extLst>
              <a:ext uri="{FF2B5EF4-FFF2-40B4-BE49-F238E27FC236}">
                <a16:creationId xmlns:a16="http://schemas.microsoft.com/office/drawing/2014/main" id="{D75D2177-CB8C-4E29-960C-63B317F865C2}"/>
              </a:ext>
            </a:extLst>
          </p:cNvPr>
          <p:cNvSpPr txBox="1">
            <a:spLocks/>
          </p:cNvSpPr>
          <p:nvPr/>
        </p:nvSpPr>
        <p:spPr>
          <a:xfrm>
            <a:off x="9110426" y="5013176"/>
            <a:ext cx="2590006" cy="1828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Nota 1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– Allegato 4 D.I. 24 maggio 2018, n. 92</a:t>
            </a:r>
          </a:p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Correlazione percorsi I.P. –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IeFP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Nota 2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– Standard formativo regionale</a:t>
            </a:r>
          </a:p>
        </p:txBody>
      </p: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009C2933-9C35-4329-BA07-2844BDA64801}"/>
              </a:ext>
            </a:extLst>
          </p:cNvPr>
          <p:cNvGrpSpPr/>
          <p:nvPr/>
        </p:nvGrpSpPr>
        <p:grpSpPr>
          <a:xfrm>
            <a:off x="421488" y="444372"/>
            <a:ext cx="8436931" cy="6128740"/>
            <a:chOff x="421488" y="444372"/>
            <a:chExt cx="8436931" cy="6128740"/>
          </a:xfrm>
        </p:grpSpPr>
        <p:sp>
          <p:nvSpPr>
            <p:cNvPr id="12" name="Rettangolo arrotondato 24">
              <a:extLst>
                <a:ext uri="{FF2B5EF4-FFF2-40B4-BE49-F238E27FC236}">
                  <a16:creationId xmlns:a16="http://schemas.microsoft.com/office/drawing/2014/main" id="{0BB19E4F-38E0-4C53-885A-9C751CAA6877}"/>
                </a:ext>
              </a:extLst>
            </p:cNvPr>
            <p:cNvSpPr/>
            <p:nvPr/>
          </p:nvSpPr>
          <p:spPr>
            <a:xfrm>
              <a:off x="2762906" y="444372"/>
              <a:ext cx="3691757" cy="63249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SCOLASTICHE DI I.P.</a:t>
              </a:r>
            </a:p>
          </p:txBody>
        </p:sp>
        <p:sp>
          <p:nvSpPr>
            <p:cNvPr id="22" name="Rettangolo arrotondato 32">
              <a:extLst>
                <a:ext uri="{FF2B5EF4-FFF2-40B4-BE49-F238E27FC236}">
                  <a16:creationId xmlns:a16="http://schemas.microsoft.com/office/drawing/2014/main" id="{CFD4652D-1DEC-4E67-8BAE-F943E6791542}"/>
                </a:ext>
              </a:extLst>
            </p:cNvPr>
            <p:cNvSpPr/>
            <p:nvPr/>
          </p:nvSpPr>
          <p:spPr>
            <a:xfrm>
              <a:off x="946448" y="2000460"/>
              <a:ext cx="7436171" cy="830086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possono prevedere interventi per integrare i percorsi di istruzione professionale con attività idonee a far conseguire (nell’ambito del P.F.I.)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conoscenze, abilità e competenze riconoscibili in termini di crediti formativi</a:t>
              </a:r>
            </a:p>
          </p:txBody>
        </p:sp>
        <p:sp>
          <p:nvSpPr>
            <p:cNvPr id="23" name="Rettangolo arrotondato 24">
              <a:extLst>
                <a:ext uri="{FF2B5EF4-FFF2-40B4-BE49-F238E27FC236}">
                  <a16:creationId xmlns:a16="http://schemas.microsoft.com/office/drawing/2014/main" id="{A150FEB2-0F23-4CBE-A705-ACD58D034D7A}"/>
                </a:ext>
              </a:extLst>
            </p:cNvPr>
            <p:cNvSpPr/>
            <p:nvPr/>
          </p:nvSpPr>
          <p:spPr>
            <a:xfrm>
              <a:off x="421488" y="4445074"/>
              <a:ext cx="4187297" cy="48764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fino a 264 ore di personalizzazione nel biennio</a:t>
              </a:r>
            </a:p>
          </p:txBody>
        </p:sp>
        <p:sp>
          <p:nvSpPr>
            <p:cNvPr id="25" name="Rettangolo arrotondato 14">
              <a:extLst>
                <a:ext uri="{FF2B5EF4-FFF2-40B4-BE49-F238E27FC236}">
                  <a16:creationId xmlns:a16="http://schemas.microsoft.com/office/drawing/2014/main" id="{8718D10F-4ED2-4D04-BC37-4F6080DF21B9}"/>
                </a:ext>
              </a:extLst>
            </p:cNvPr>
            <p:cNvSpPr/>
            <p:nvPr/>
          </p:nvSpPr>
          <p:spPr>
            <a:xfrm>
              <a:off x="6010342" y="1402567"/>
              <a:ext cx="2734413" cy="41013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formative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endParaRPr lang="it-IT" altLang="it-IT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ttangolo arrotondato 32">
              <a:extLst>
                <a:ext uri="{FF2B5EF4-FFF2-40B4-BE49-F238E27FC236}">
                  <a16:creationId xmlns:a16="http://schemas.microsoft.com/office/drawing/2014/main" id="{77467FD1-4C2B-4001-B932-BA331DD998F0}"/>
                </a:ext>
              </a:extLst>
            </p:cNvPr>
            <p:cNvSpPr/>
            <p:nvPr/>
          </p:nvSpPr>
          <p:spPr>
            <a:xfrm>
              <a:off x="849279" y="3370032"/>
              <a:ext cx="7436170" cy="74914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 fine di favorire per le studentesse e gli studenti dei percorsi di I.P. il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conseguimento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di una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qualifica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 un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diploma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professionale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altLang="it-IT" sz="14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altLang="it-IT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coerente con l’indirizzo di I.P.</a:t>
              </a:r>
            </a:p>
          </p:txBody>
        </p:sp>
        <p:sp>
          <p:nvSpPr>
            <p:cNvPr id="28" name="Rettangolo arrotondato 24">
              <a:extLst>
                <a:ext uri="{FF2B5EF4-FFF2-40B4-BE49-F238E27FC236}">
                  <a16:creationId xmlns:a16="http://schemas.microsoft.com/office/drawing/2014/main" id="{DC800EF4-85E4-4805-B8D1-DDFC6939785F}"/>
                </a:ext>
              </a:extLst>
            </p:cNvPr>
            <p:cNvSpPr/>
            <p:nvPr/>
          </p:nvSpPr>
          <p:spPr>
            <a:xfrm>
              <a:off x="461260" y="5247095"/>
              <a:ext cx="2952328" cy="48764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spazi di flessibilità nel triennio</a:t>
              </a:r>
            </a:p>
          </p:txBody>
        </p:sp>
        <p:sp>
          <p:nvSpPr>
            <p:cNvPr id="29" name="Rettangolo arrotondato 14">
              <a:extLst>
                <a:ext uri="{FF2B5EF4-FFF2-40B4-BE49-F238E27FC236}">
                  <a16:creationId xmlns:a16="http://schemas.microsoft.com/office/drawing/2014/main" id="{84F13C9A-5366-456B-80B5-8C243120974E}"/>
                </a:ext>
              </a:extLst>
            </p:cNvPr>
            <p:cNvSpPr/>
            <p:nvPr/>
          </p:nvSpPr>
          <p:spPr>
            <a:xfrm>
              <a:off x="5760915" y="4350280"/>
              <a:ext cx="3066904" cy="53496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rispetto degli standard formativi definiti da ciascuna regione</a:t>
              </a:r>
            </a:p>
          </p:txBody>
        </p:sp>
        <p:cxnSp>
          <p:nvCxnSpPr>
            <p:cNvPr id="4" name="Connettore 2 3">
              <a:extLst>
                <a:ext uri="{FF2B5EF4-FFF2-40B4-BE49-F238E27FC236}">
                  <a16:creationId xmlns:a16="http://schemas.microsoft.com/office/drawing/2014/main" id="{D072B33C-D7EC-40D4-90C8-F753400F9695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>
              <a:off x="4608785" y="1076865"/>
              <a:ext cx="0" cy="8916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B1007270-7F6B-40F5-A2F0-EC06FB90997A}"/>
                </a:ext>
              </a:extLst>
            </p:cNvPr>
            <p:cNvCxnSpPr>
              <a:cxnSpLocks/>
              <a:endCxn id="25" idx="1"/>
            </p:cNvCxnSpPr>
            <p:nvPr/>
          </p:nvCxnSpPr>
          <p:spPr>
            <a:xfrm>
              <a:off x="4664533" y="1607633"/>
              <a:ext cx="1345809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EA0D5DC9-3453-4F17-98A5-2C2B5BD10EEC}"/>
                </a:ext>
              </a:extLst>
            </p:cNvPr>
            <p:cNvSpPr txBox="1"/>
            <p:nvPr/>
          </p:nvSpPr>
          <p:spPr>
            <a:xfrm>
              <a:off x="4664533" y="1346023"/>
              <a:ext cx="15724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i="1" dirty="0">
                  <a:solidFill>
                    <a:schemeClr val="bg1"/>
                  </a:solidFill>
                </a:rPr>
                <a:t>anche in collaborazione</a:t>
              </a:r>
            </a:p>
          </p:txBody>
        </p:sp>
        <p:sp>
          <p:nvSpPr>
            <p:cNvPr id="31" name="Freccia a destra con strisce 15">
              <a:extLst>
                <a:ext uri="{FF2B5EF4-FFF2-40B4-BE49-F238E27FC236}">
                  <a16:creationId xmlns:a16="http://schemas.microsoft.com/office/drawing/2014/main" id="{AFF0676D-78F0-47F0-9EB6-34201BDE2911}"/>
                </a:ext>
              </a:extLst>
            </p:cNvPr>
            <p:cNvSpPr/>
            <p:nvPr/>
          </p:nvSpPr>
          <p:spPr>
            <a:xfrm rot="5400000">
              <a:off x="4468084" y="2676767"/>
              <a:ext cx="281400" cy="832630"/>
            </a:xfrm>
            <a:prstGeom prst="striped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46DB2056-085A-4073-A301-7F52DE2746C8}"/>
                </a:ext>
              </a:extLst>
            </p:cNvPr>
            <p:cNvCxnSpPr>
              <a:cxnSpLocks/>
            </p:cNvCxnSpPr>
            <p:nvPr/>
          </p:nvCxnSpPr>
          <p:spPr>
            <a:xfrm>
              <a:off x="5184851" y="4119173"/>
              <a:ext cx="7360" cy="21193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2 10">
              <a:extLst>
                <a:ext uri="{FF2B5EF4-FFF2-40B4-BE49-F238E27FC236}">
                  <a16:creationId xmlns:a16="http://schemas.microsoft.com/office/drawing/2014/main" id="{224F8A89-2C3B-469B-8077-EE8BE8655375}"/>
                </a:ext>
              </a:extLst>
            </p:cNvPr>
            <p:cNvCxnSpPr>
              <a:cxnSpLocks/>
              <a:endCxn id="23" idx="3"/>
            </p:cNvCxnSpPr>
            <p:nvPr/>
          </p:nvCxnSpPr>
          <p:spPr>
            <a:xfrm flipH="1">
              <a:off x="4608785" y="4688896"/>
              <a:ext cx="57606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>
              <a:extLst>
                <a:ext uri="{FF2B5EF4-FFF2-40B4-BE49-F238E27FC236}">
                  <a16:creationId xmlns:a16="http://schemas.microsoft.com/office/drawing/2014/main" id="{D04BA399-E4E7-4ADB-89B4-EDB3118776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81754" y="5527971"/>
              <a:ext cx="180309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diritto 34">
              <a:extLst>
                <a:ext uri="{FF2B5EF4-FFF2-40B4-BE49-F238E27FC236}">
                  <a16:creationId xmlns:a16="http://schemas.microsoft.com/office/drawing/2014/main" id="{879FAD65-67DD-48AC-A859-8E09E1ED3035}"/>
                </a:ext>
              </a:extLst>
            </p:cNvPr>
            <p:cNvCxnSpPr>
              <a:cxnSpLocks/>
            </p:cNvCxnSpPr>
            <p:nvPr/>
          </p:nvCxnSpPr>
          <p:spPr>
            <a:xfrm>
              <a:off x="5184849" y="4566985"/>
              <a:ext cx="56870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ttangolo arrotondato 14">
              <a:extLst>
                <a:ext uri="{FF2B5EF4-FFF2-40B4-BE49-F238E27FC236}">
                  <a16:creationId xmlns:a16="http://schemas.microsoft.com/office/drawing/2014/main" id="{0C1DD80B-4074-4C31-B1E0-B4EF61FFE582}"/>
                </a:ext>
              </a:extLst>
            </p:cNvPr>
            <p:cNvSpPr/>
            <p:nvPr/>
          </p:nvSpPr>
          <p:spPr>
            <a:xfrm>
              <a:off x="5760915" y="4980034"/>
              <a:ext cx="3097504" cy="74914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nei limiti delle risorse umane, strumentali e finanziarie disponibili a legislazione vigente</a:t>
              </a:r>
            </a:p>
          </p:txBody>
        </p:sp>
        <p:sp>
          <p:nvSpPr>
            <p:cNvPr id="52" name="Rettangolo arrotondato 14">
              <a:extLst>
                <a:ext uri="{FF2B5EF4-FFF2-40B4-BE49-F238E27FC236}">
                  <a16:creationId xmlns:a16="http://schemas.microsoft.com/office/drawing/2014/main" id="{F6C219BC-67CF-4A26-857A-ABB51D537A70}"/>
                </a:ext>
              </a:extLst>
            </p:cNvPr>
            <p:cNvSpPr/>
            <p:nvPr/>
          </p:nvSpPr>
          <p:spPr>
            <a:xfrm>
              <a:off x="5732152" y="5823970"/>
              <a:ext cx="3097504" cy="74914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utilizzando anche le risorse PON-FSE, POR, nonché ulteriori risorse regionali</a:t>
              </a:r>
            </a:p>
          </p:txBody>
        </p: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8B14AE4A-D062-4EB6-9577-1855BB8CEE6F}"/>
                </a:ext>
              </a:extLst>
            </p:cNvPr>
            <p:cNvCxnSpPr>
              <a:cxnSpLocks/>
            </p:cNvCxnSpPr>
            <p:nvPr/>
          </p:nvCxnSpPr>
          <p:spPr>
            <a:xfrm>
              <a:off x="5192211" y="6238507"/>
              <a:ext cx="56870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ttore diritto 53">
              <a:extLst>
                <a:ext uri="{FF2B5EF4-FFF2-40B4-BE49-F238E27FC236}">
                  <a16:creationId xmlns:a16="http://schemas.microsoft.com/office/drawing/2014/main" id="{0E51CCFD-67C5-459B-A995-E6A90F7C1970}"/>
                </a:ext>
              </a:extLst>
            </p:cNvPr>
            <p:cNvCxnSpPr>
              <a:cxnSpLocks/>
            </p:cNvCxnSpPr>
            <p:nvPr/>
          </p:nvCxnSpPr>
          <p:spPr>
            <a:xfrm>
              <a:off x="5192211" y="5314638"/>
              <a:ext cx="56870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9679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7" y="304056"/>
            <a:ext cx="237626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Raccordi tra i sistemi formativi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Opportunità per gli studenti dell’istruzione professionale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4" name="Gruppo 63">
            <a:extLst>
              <a:ext uri="{FF2B5EF4-FFF2-40B4-BE49-F238E27FC236}">
                <a16:creationId xmlns:a16="http://schemas.microsoft.com/office/drawing/2014/main" id="{6BA99A18-9FFD-4EA6-8E2B-9E4C995B5676}"/>
              </a:ext>
            </a:extLst>
          </p:cNvPr>
          <p:cNvGrpSpPr/>
          <p:nvPr/>
        </p:nvGrpSpPr>
        <p:grpSpPr>
          <a:xfrm>
            <a:off x="504329" y="472447"/>
            <a:ext cx="7818818" cy="5986861"/>
            <a:chOff x="504329" y="472447"/>
            <a:chExt cx="7818818" cy="5986861"/>
          </a:xfrm>
        </p:grpSpPr>
        <p:sp>
          <p:nvSpPr>
            <p:cNvPr id="12" name="Rettangolo arrotondato 24">
              <a:extLst>
                <a:ext uri="{FF2B5EF4-FFF2-40B4-BE49-F238E27FC236}">
                  <a16:creationId xmlns:a16="http://schemas.microsoft.com/office/drawing/2014/main" id="{0BB19E4F-38E0-4C53-885A-9C751CAA6877}"/>
                </a:ext>
              </a:extLst>
            </p:cNvPr>
            <p:cNvSpPr/>
            <p:nvPr/>
          </p:nvSpPr>
          <p:spPr>
            <a:xfrm>
              <a:off x="1736289" y="472447"/>
              <a:ext cx="5544615" cy="63249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 attività integrative progettate e realizzate dalle scuole nell’ambito del PFI consentono di maturare</a:t>
              </a:r>
            </a:p>
          </p:txBody>
        </p:sp>
        <p:sp>
          <p:nvSpPr>
            <p:cNvPr id="22" name="Rettangolo arrotondato 32">
              <a:extLst>
                <a:ext uri="{FF2B5EF4-FFF2-40B4-BE49-F238E27FC236}">
                  <a16:creationId xmlns:a16="http://schemas.microsoft.com/office/drawing/2014/main" id="{CFD4652D-1DEC-4E67-8BAE-F943E6791542}"/>
                </a:ext>
              </a:extLst>
            </p:cNvPr>
            <p:cNvSpPr/>
            <p:nvPr/>
          </p:nvSpPr>
          <p:spPr>
            <a:xfrm>
              <a:off x="6302656" y="1641199"/>
              <a:ext cx="1702383" cy="50871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CONOSCENZE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ttangolo arrotondato 32">
              <a:extLst>
                <a:ext uri="{FF2B5EF4-FFF2-40B4-BE49-F238E27FC236}">
                  <a16:creationId xmlns:a16="http://schemas.microsoft.com/office/drawing/2014/main" id="{77467FD1-4C2B-4001-B932-BA331DD998F0}"/>
                </a:ext>
              </a:extLst>
            </p:cNvPr>
            <p:cNvSpPr/>
            <p:nvPr/>
          </p:nvSpPr>
          <p:spPr>
            <a:xfrm>
              <a:off x="886977" y="2862305"/>
              <a:ext cx="7436170" cy="62723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valide ai fini del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riconoscimento di crediti per sostenere l’esame di qualifica</a:t>
              </a:r>
            </a:p>
          </p:txBody>
        </p:sp>
        <p:sp>
          <p:nvSpPr>
            <p:cNvPr id="29" name="Rettangolo arrotondato 14">
              <a:extLst>
                <a:ext uri="{FF2B5EF4-FFF2-40B4-BE49-F238E27FC236}">
                  <a16:creationId xmlns:a16="http://schemas.microsoft.com/office/drawing/2014/main" id="{84F13C9A-5366-456B-80B5-8C243120974E}"/>
                </a:ext>
              </a:extLst>
            </p:cNvPr>
            <p:cNvSpPr/>
            <p:nvPr/>
          </p:nvSpPr>
          <p:spPr>
            <a:xfrm>
              <a:off x="2154041" y="3862979"/>
              <a:ext cx="5263056" cy="90185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valutazione dei crediti è effettuata dall’istituzione formativa presso la quale è rilasciata la qualifica.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 studente può sostenere l’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esame di qualifica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presso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reccia a destra con strisce 15">
              <a:extLst>
                <a:ext uri="{FF2B5EF4-FFF2-40B4-BE49-F238E27FC236}">
                  <a16:creationId xmlns:a16="http://schemas.microsoft.com/office/drawing/2014/main" id="{AFF0676D-78F0-47F0-9EB6-34201BDE2911}"/>
                </a:ext>
              </a:extLst>
            </p:cNvPr>
            <p:cNvSpPr/>
            <p:nvPr/>
          </p:nvSpPr>
          <p:spPr>
            <a:xfrm rot="5400000">
              <a:off x="4464362" y="2151905"/>
              <a:ext cx="281400" cy="832630"/>
            </a:xfrm>
            <a:prstGeom prst="stripedRightArrow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arrotondato 32">
              <a:extLst>
                <a:ext uri="{FF2B5EF4-FFF2-40B4-BE49-F238E27FC236}">
                  <a16:creationId xmlns:a16="http://schemas.microsoft.com/office/drawing/2014/main" id="{BBA3C2B5-D65B-4E34-9341-67A36F33C7A9}"/>
                </a:ext>
              </a:extLst>
            </p:cNvPr>
            <p:cNvSpPr/>
            <p:nvPr/>
          </p:nvSpPr>
          <p:spPr>
            <a:xfrm>
              <a:off x="3766622" y="1654442"/>
              <a:ext cx="1676880" cy="50871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ABILITA’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ttangolo arrotondato 32">
              <a:extLst>
                <a:ext uri="{FF2B5EF4-FFF2-40B4-BE49-F238E27FC236}">
                  <a16:creationId xmlns:a16="http://schemas.microsoft.com/office/drawing/2014/main" id="{C07A9BDA-1FFA-4461-B347-9E9856F79394}"/>
                </a:ext>
              </a:extLst>
            </p:cNvPr>
            <p:cNvSpPr/>
            <p:nvPr/>
          </p:nvSpPr>
          <p:spPr>
            <a:xfrm>
              <a:off x="1203713" y="1696153"/>
              <a:ext cx="1676880" cy="50871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COMPETENZE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ttangolo arrotondato 14">
              <a:extLst>
                <a:ext uri="{FF2B5EF4-FFF2-40B4-BE49-F238E27FC236}">
                  <a16:creationId xmlns:a16="http://schemas.microsoft.com/office/drawing/2014/main" id="{E41E26AD-283B-4013-9199-36A634DA3ADB}"/>
                </a:ext>
              </a:extLst>
            </p:cNvPr>
            <p:cNvSpPr/>
            <p:nvPr/>
          </p:nvSpPr>
          <p:spPr>
            <a:xfrm>
              <a:off x="1203713" y="5320656"/>
              <a:ext cx="2108928" cy="113865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ttangolo arrotondato 14">
              <a:extLst>
                <a:ext uri="{FF2B5EF4-FFF2-40B4-BE49-F238E27FC236}">
                  <a16:creationId xmlns:a16="http://schemas.microsoft.com/office/drawing/2014/main" id="{08F73F1E-39C5-43D5-9830-6072D805DC12}"/>
                </a:ext>
              </a:extLst>
            </p:cNvPr>
            <p:cNvSpPr/>
            <p:nvPr/>
          </p:nvSpPr>
          <p:spPr>
            <a:xfrm>
              <a:off x="5256857" y="5285745"/>
              <a:ext cx="2902138" cy="113865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scolastiche accreditate che offrono percorsi di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 sussidiarietà</a:t>
              </a:r>
              <a:endParaRPr lang="it-IT" alt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520DFA44-0FFB-4B72-92DA-FC73290B36FA}"/>
                </a:ext>
              </a:extLst>
            </p:cNvPr>
            <p:cNvCxnSpPr>
              <a:cxnSpLocks/>
            </p:cNvCxnSpPr>
            <p:nvPr/>
          </p:nvCxnSpPr>
          <p:spPr>
            <a:xfrm>
              <a:off x="2042153" y="1412243"/>
              <a:ext cx="51116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2 17">
              <a:extLst>
                <a:ext uri="{FF2B5EF4-FFF2-40B4-BE49-F238E27FC236}">
                  <a16:creationId xmlns:a16="http://schemas.microsoft.com/office/drawing/2014/main" id="{8C3E1523-935F-459F-AA57-75453F9332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08784" y="1104940"/>
              <a:ext cx="1" cy="53625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2 19">
              <a:extLst>
                <a:ext uri="{FF2B5EF4-FFF2-40B4-BE49-F238E27FC236}">
                  <a16:creationId xmlns:a16="http://schemas.microsoft.com/office/drawing/2014/main" id="{C569D75C-EA55-407D-8D17-C4DD7939558C}"/>
                </a:ext>
              </a:extLst>
            </p:cNvPr>
            <p:cNvCxnSpPr>
              <a:endCxn id="34" idx="0"/>
            </p:cNvCxnSpPr>
            <p:nvPr/>
          </p:nvCxnSpPr>
          <p:spPr>
            <a:xfrm>
              <a:off x="2042153" y="1412243"/>
              <a:ext cx="0" cy="2839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2 25">
              <a:extLst>
                <a:ext uri="{FF2B5EF4-FFF2-40B4-BE49-F238E27FC236}">
                  <a16:creationId xmlns:a16="http://schemas.microsoft.com/office/drawing/2014/main" id="{9CB14871-2C2B-4221-A460-A950250D97D9}"/>
                </a:ext>
              </a:extLst>
            </p:cNvPr>
            <p:cNvCxnSpPr>
              <a:endCxn id="22" idx="0"/>
            </p:cNvCxnSpPr>
            <p:nvPr/>
          </p:nvCxnSpPr>
          <p:spPr>
            <a:xfrm>
              <a:off x="7153847" y="1412243"/>
              <a:ext cx="1" cy="2289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2CF12E13-F7AB-4533-8ECA-F3256647C85A}"/>
                </a:ext>
              </a:extLst>
            </p:cNvPr>
            <p:cNvCxnSpPr>
              <a:stCxn id="27" idx="1"/>
            </p:cNvCxnSpPr>
            <p:nvPr/>
          </p:nvCxnSpPr>
          <p:spPr>
            <a:xfrm flipH="1" flipV="1">
              <a:off x="504329" y="3175920"/>
              <a:ext cx="382648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diritto 44">
              <a:extLst>
                <a:ext uri="{FF2B5EF4-FFF2-40B4-BE49-F238E27FC236}">
                  <a16:creationId xmlns:a16="http://schemas.microsoft.com/office/drawing/2014/main" id="{830F211E-417B-42E1-926A-3B228B437992}"/>
                </a:ext>
              </a:extLst>
            </p:cNvPr>
            <p:cNvCxnSpPr/>
            <p:nvPr/>
          </p:nvCxnSpPr>
          <p:spPr>
            <a:xfrm>
              <a:off x="504329" y="3175920"/>
              <a:ext cx="0" cy="11379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2 46">
              <a:extLst>
                <a:ext uri="{FF2B5EF4-FFF2-40B4-BE49-F238E27FC236}">
                  <a16:creationId xmlns:a16="http://schemas.microsoft.com/office/drawing/2014/main" id="{29BD2295-4F9C-4485-B386-8CFD46F2BAF0}"/>
                </a:ext>
              </a:extLst>
            </p:cNvPr>
            <p:cNvCxnSpPr>
              <a:endCxn id="29" idx="1"/>
            </p:cNvCxnSpPr>
            <p:nvPr/>
          </p:nvCxnSpPr>
          <p:spPr>
            <a:xfrm>
              <a:off x="504329" y="4313905"/>
              <a:ext cx="164971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diritto 48">
              <a:extLst>
                <a:ext uri="{FF2B5EF4-FFF2-40B4-BE49-F238E27FC236}">
                  <a16:creationId xmlns:a16="http://schemas.microsoft.com/office/drawing/2014/main" id="{2FE1FB02-E717-4411-A80E-FCD449C8FE67}"/>
                </a:ext>
              </a:extLst>
            </p:cNvPr>
            <p:cNvCxnSpPr/>
            <p:nvPr/>
          </p:nvCxnSpPr>
          <p:spPr>
            <a:xfrm>
              <a:off x="4605062" y="4764832"/>
              <a:ext cx="0" cy="3203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diritto 56">
              <a:extLst>
                <a:ext uri="{FF2B5EF4-FFF2-40B4-BE49-F238E27FC236}">
                  <a16:creationId xmlns:a16="http://schemas.microsoft.com/office/drawing/2014/main" id="{31F93F2A-796D-42C2-A1BF-78BCF8632A20}"/>
                </a:ext>
              </a:extLst>
            </p:cNvPr>
            <p:cNvCxnSpPr/>
            <p:nvPr/>
          </p:nvCxnSpPr>
          <p:spPr>
            <a:xfrm>
              <a:off x="4598000" y="5085184"/>
              <a:ext cx="210992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D9475232-3B31-4F4B-81DA-F4DAD2BCF64D}"/>
                </a:ext>
              </a:extLst>
            </p:cNvPr>
            <p:cNvCxnSpPr/>
            <p:nvPr/>
          </p:nvCxnSpPr>
          <p:spPr>
            <a:xfrm flipH="1">
              <a:off x="2154041" y="5085184"/>
              <a:ext cx="24439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2 60">
              <a:extLst>
                <a:ext uri="{FF2B5EF4-FFF2-40B4-BE49-F238E27FC236}">
                  <a16:creationId xmlns:a16="http://schemas.microsoft.com/office/drawing/2014/main" id="{B170AF7E-AB42-4975-89A9-F3E333C4587D}"/>
                </a:ext>
              </a:extLst>
            </p:cNvPr>
            <p:cNvCxnSpPr/>
            <p:nvPr/>
          </p:nvCxnSpPr>
          <p:spPr>
            <a:xfrm>
              <a:off x="2154041" y="5085184"/>
              <a:ext cx="0" cy="2354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ttore 2 62">
              <a:extLst>
                <a:ext uri="{FF2B5EF4-FFF2-40B4-BE49-F238E27FC236}">
                  <a16:creationId xmlns:a16="http://schemas.microsoft.com/office/drawing/2014/main" id="{DDF78518-C3DF-4701-AAA6-E2E7AC0A40F8}"/>
                </a:ext>
              </a:extLst>
            </p:cNvPr>
            <p:cNvCxnSpPr>
              <a:endCxn id="37" idx="0"/>
            </p:cNvCxnSpPr>
            <p:nvPr/>
          </p:nvCxnSpPr>
          <p:spPr>
            <a:xfrm>
              <a:off x="6707926" y="5085184"/>
              <a:ext cx="0" cy="2005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292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7" y="304056"/>
            <a:ext cx="237626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Percorsi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in via sussidia-ria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4, comma 4,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61/2017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5D8216DF-DFE8-44E9-A40C-542F0A9DB001}"/>
              </a:ext>
            </a:extLst>
          </p:cNvPr>
          <p:cNvGrpSpPr/>
          <p:nvPr/>
        </p:nvGrpSpPr>
        <p:grpSpPr>
          <a:xfrm>
            <a:off x="648345" y="412624"/>
            <a:ext cx="8196953" cy="6156864"/>
            <a:chOff x="648345" y="412624"/>
            <a:chExt cx="8196953" cy="6156864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2408898" y="412624"/>
              <a:ext cx="4255758" cy="81539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SCOLASTICHE CHE OFFRONO PERCORSI DI I.P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2437506" y="2376531"/>
              <a:ext cx="3973756" cy="1103843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possono attivare percorsi di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istruzione e formazione professionale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via sussidiaria</a:t>
              </a:r>
            </a:p>
          </p:txBody>
        </p:sp>
        <p:sp>
          <p:nvSpPr>
            <p:cNvPr id="46" name="Rettangolo arrotondato 24">
              <a:extLst>
                <a:ext uri="{FF2B5EF4-FFF2-40B4-BE49-F238E27FC236}">
                  <a16:creationId xmlns:a16="http://schemas.microsoft.com/office/drawing/2014/main" id="{B46A13C6-5EDE-4599-9A70-772EE321CAFF}"/>
                </a:ext>
              </a:extLst>
            </p:cNvPr>
            <p:cNvSpPr/>
            <p:nvPr/>
          </p:nvSpPr>
          <p:spPr>
            <a:xfrm>
              <a:off x="1249202" y="4725144"/>
              <a:ext cx="5415454" cy="54820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accreditamento regionale 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(art. 7, comma 2,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D.Lgs.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61/17)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ttangolo arrotondato 14">
              <a:extLst>
                <a:ext uri="{FF2B5EF4-FFF2-40B4-BE49-F238E27FC236}">
                  <a16:creationId xmlns:a16="http://schemas.microsoft.com/office/drawing/2014/main" id="{E10A5290-1712-4B81-B409-38CA168DE718}"/>
                </a:ext>
              </a:extLst>
            </p:cNvPr>
            <p:cNvSpPr/>
            <p:nvPr/>
          </p:nvSpPr>
          <p:spPr>
            <a:xfrm>
              <a:off x="5153538" y="1319674"/>
              <a:ext cx="3691760" cy="91568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 realizzare l’integrazione, l’ampliamento e la differenziazione dei percorsi e degli interventi in rapporto alle esigenze e specificità territoriali</a:t>
              </a:r>
            </a:p>
          </p:txBody>
        </p:sp>
        <p:sp>
          <p:nvSpPr>
            <p:cNvPr id="13" name="Rettangolo arrotondato 32">
              <a:extLst>
                <a:ext uri="{FF2B5EF4-FFF2-40B4-BE49-F238E27FC236}">
                  <a16:creationId xmlns:a16="http://schemas.microsoft.com/office/drawing/2014/main" id="{1138084C-89A7-4953-8AFD-4788F88F188F}"/>
                </a:ext>
              </a:extLst>
            </p:cNvPr>
            <p:cNvSpPr/>
            <p:nvPr/>
          </p:nvSpPr>
          <p:spPr>
            <a:xfrm>
              <a:off x="1265349" y="3861870"/>
              <a:ext cx="2287097" cy="62661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Qualifica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(triennale)</a:t>
              </a:r>
            </a:p>
          </p:txBody>
        </p:sp>
        <p:sp>
          <p:nvSpPr>
            <p:cNvPr id="14" name="Rettangolo arrotondato 32">
              <a:extLst>
                <a:ext uri="{FF2B5EF4-FFF2-40B4-BE49-F238E27FC236}">
                  <a16:creationId xmlns:a16="http://schemas.microsoft.com/office/drawing/2014/main" id="{EF0C732E-1173-45A1-8015-D18952B48DDE}"/>
                </a:ext>
              </a:extLst>
            </p:cNvPr>
            <p:cNvSpPr/>
            <p:nvPr/>
          </p:nvSpPr>
          <p:spPr>
            <a:xfrm>
              <a:off x="5146776" y="3861048"/>
              <a:ext cx="2287097" cy="62661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Diploma professionale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(quadriennale)</a:t>
              </a:r>
            </a:p>
          </p:txBody>
        </p:sp>
        <p:sp>
          <p:nvSpPr>
            <p:cNvPr id="15" name="Rettangolo arrotondato 24">
              <a:extLst>
                <a:ext uri="{FF2B5EF4-FFF2-40B4-BE49-F238E27FC236}">
                  <a16:creationId xmlns:a16="http://schemas.microsoft.com/office/drawing/2014/main" id="{96F81EFA-F4BF-489C-971B-56B0E3A34E7F}"/>
                </a:ext>
              </a:extLst>
            </p:cNvPr>
            <p:cNvSpPr/>
            <p:nvPr/>
          </p:nvSpPr>
          <p:spPr>
            <a:xfrm>
              <a:off x="1249201" y="5373216"/>
              <a:ext cx="7176008" cy="54820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realizzati nel rispetto degli standard formativi definiti da ciascuna regione</a:t>
              </a:r>
            </a:p>
          </p:txBody>
        </p:sp>
        <p:sp>
          <p:nvSpPr>
            <p:cNvPr id="16" name="Rettangolo arrotondato 24">
              <a:extLst>
                <a:ext uri="{FF2B5EF4-FFF2-40B4-BE49-F238E27FC236}">
                  <a16:creationId xmlns:a16="http://schemas.microsoft.com/office/drawing/2014/main" id="{8ECB6C62-C365-4E1F-BEB8-F757649BE34A}"/>
                </a:ext>
              </a:extLst>
            </p:cNvPr>
            <p:cNvSpPr/>
            <p:nvPr/>
          </p:nvSpPr>
          <p:spPr>
            <a:xfrm>
              <a:off x="1249201" y="6021288"/>
              <a:ext cx="7176008" cy="54820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realizzati secondo criteri e modalità definiti ai sensi dell’art. 7, commi 1 e 2,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D.Lgs.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61/17)</a:t>
              </a:r>
            </a:p>
          </p:txBody>
        </p:sp>
        <p:cxnSp>
          <p:nvCxnSpPr>
            <p:cNvPr id="3" name="Connettore 2 2">
              <a:extLst>
                <a:ext uri="{FF2B5EF4-FFF2-40B4-BE49-F238E27FC236}">
                  <a16:creationId xmlns:a16="http://schemas.microsoft.com/office/drawing/2014/main" id="{317BBA07-D2F5-4A17-9FE9-F9ABF6F05BB9}"/>
                </a:ext>
              </a:extLst>
            </p:cNvPr>
            <p:cNvCxnSpPr>
              <a:cxnSpLocks/>
            </p:cNvCxnSpPr>
            <p:nvPr/>
          </p:nvCxnSpPr>
          <p:spPr>
            <a:xfrm>
              <a:off x="4248745" y="1228018"/>
              <a:ext cx="0" cy="11485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29939FEC-48FB-413E-A892-AE1BBB80D70D}"/>
                </a:ext>
              </a:extLst>
            </p:cNvPr>
            <p:cNvCxnSpPr/>
            <p:nvPr/>
          </p:nvCxnSpPr>
          <p:spPr>
            <a:xfrm>
              <a:off x="4248745" y="1844824"/>
              <a:ext cx="898031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A061F9C1-2AC5-47F4-A402-A384A9381881}"/>
                </a:ext>
              </a:extLst>
            </p:cNvPr>
            <p:cNvCxnSpPr/>
            <p:nvPr/>
          </p:nvCxnSpPr>
          <p:spPr>
            <a:xfrm>
              <a:off x="4248745" y="3480374"/>
              <a:ext cx="0" cy="2366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DBC36C2D-08BE-4A4C-9438-1FC6EC837977}"/>
                </a:ext>
              </a:extLst>
            </p:cNvPr>
            <p:cNvCxnSpPr>
              <a:cxnSpLocks/>
            </p:cNvCxnSpPr>
            <p:nvPr/>
          </p:nvCxnSpPr>
          <p:spPr>
            <a:xfrm>
              <a:off x="2408898" y="3717032"/>
              <a:ext cx="38560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2 20">
              <a:extLst>
                <a:ext uri="{FF2B5EF4-FFF2-40B4-BE49-F238E27FC236}">
                  <a16:creationId xmlns:a16="http://schemas.microsoft.com/office/drawing/2014/main" id="{79480977-62EA-448E-A2CE-F7225F6D30D9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2408898" y="3717032"/>
              <a:ext cx="0" cy="1448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2 26">
              <a:extLst>
                <a:ext uri="{FF2B5EF4-FFF2-40B4-BE49-F238E27FC236}">
                  <a16:creationId xmlns:a16="http://schemas.microsoft.com/office/drawing/2014/main" id="{E2FA72CD-F2B0-45E5-B0EC-C2AC7D0FD068}"/>
                </a:ext>
              </a:extLst>
            </p:cNvPr>
            <p:cNvCxnSpPr>
              <a:cxnSpLocks/>
            </p:cNvCxnSpPr>
            <p:nvPr/>
          </p:nvCxnSpPr>
          <p:spPr>
            <a:xfrm>
              <a:off x="6243596" y="3717032"/>
              <a:ext cx="0" cy="1440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56989DAF-703A-48FC-A9F8-8FE05D840D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8345" y="2968352"/>
              <a:ext cx="178916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2E64F916-39EE-44AA-A65A-586ACDBB6C32}"/>
                </a:ext>
              </a:extLst>
            </p:cNvPr>
            <p:cNvCxnSpPr>
              <a:cxnSpLocks/>
            </p:cNvCxnSpPr>
            <p:nvPr/>
          </p:nvCxnSpPr>
          <p:spPr>
            <a:xfrm>
              <a:off x="648345" y="2968352"/>
              <a:ext cx="0" cy="26928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2 39">
              <a:extLst>
                <a:ext uri="{FF2B5EF4-FFF2-40B4-BE49-F238E27FC236}">
                  <a16:creationId xmlns:a16="http://schemas.microsoft.com/office/drawing/2014/main" id="{581C9E03-3F1C-4995-A312-0E1F079F4824}"/>
                </a:ext>
              </a:extLst>
            </p:cNvPr>
            <p:cNvCxnSpPr/>
            <p:nvPr/>
          </p:nvCxnSpPr>
          <p:spPr>
            <a:xfrm>
              <a:off x="648345" y="5661248"/>
              <a:ext cx="3600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708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7" y="304056"/>
            <a:ext cx="237626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Percorsi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in via sussidia-ria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Nuova sussidiarietà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0D706876-EDAF-4AEB-8035-546809B9AF71}"/>
              </a:ext>
            </a:extLst>
          </p:cNvPr>
          <p:cNvGrpSpPr/>
          <p:nvPr/>
        </p:nvGrpSpPr>
        <p:grpSpPr>
          <a:xfrm>
            <a:off x="494381" y="734839"/>
            <a:ext cx="8084792" cy="5214441"/>
            <a:chOff x="494381" y="463461"/>
            <a:chExt cx="8084792" cy="5214441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3187740" y="463461"/>
              <a:ext cx="2847955" cy="81539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SUSSIDIARIETA’</a:t>
              </a:r>
              <a:endPara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ccia in giù 23">
              <a:extLst>
                <a:ext uri="{FF2B5EF4-FFF2-40B4-BE49-F238E27FC236}">
                  <a16:creationId xmlns:a16="http://schemas.microsoft.com/office/drawing/2014/main" id="{46C7DE51-3D01-422C-8AAE-FA448A840C80}"/>
                </a:ext>
              </a:extLst>
            </p:cNvPr>
            <p:cNvSpPr/>
            <p:nvPr/>
          </p:nvSpPr>
          <p:spPr>
            <a:xfrm>
              <a:off x="1856301" y="2585970"/>
              <a:ext cx="540060" cy="288032"/>
            </a:xfrm>
            <a:prstGeom prst="downArrow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5" name="Rettangolo arrotondato 34">
              <a:extLst>
                <a:ext uri="{FF2B5EF4-FFF2-40B4-BE49-F238E27FC236}">
                  <a16:creationId xmlns:a16="http://schemas.microsoft.com/office/drawing/2014/main" id="{CA3434BC-8A3B-41B9-A830-FC9DCAD12BE9}"/>
                </a:ext>
              </a:extLst>
            </p:cNvPr>
            <p:cNvSpPr/>
            <p:nvPr/>
          </p:nvSpPr>
          <p:spPr>
            <a:xfrm>
              <a:off x="1172225" y="1832364"/>
              <a:ext cx="1908212" cy="649424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D.P.R. 87/10</a:t>
              </a:r>
            </a:p>
          </p:txBody>
        </p:sp>
        <p:sp>
          <p:nvSpPr>
            <p:cNvPr id="26" name="Rettangolo arrotondato 33">
              <a:extLst>
                <a:ext uri="{FF2B5EF4-FFF2-40B4-BE49-F238E27FC236}">
                  <a16:creationId xmlns:a16="http://schemas.microsoft.com/office/drawing/2014/main" id="{BE49B0AD-1A0E-4D98-9867-157EDA65B0BA}"/>
                </a:ext>
              </a:extLst>
            </p:cNvPr>
            <p:cNvSpPr/>
            <p:nvPr/>
          </p:nvSpPr>
          <p:spPr>
            <a:xfrm>
              <a:off x="6032765" y="1832364"/>
              <a:ext cx="1908212" cy="649424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D.Lgs.</a:t>
              </a: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61/17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D.M. 92/18</a:t>
              </a:r>
            </a:p>
          </p:txBody>
        </p:sp>
        <p:cxnSp>
          <p:nvCxnSpPr>
            <p:cNvPr id="29" name="Connettore 1 2">
              <a:extLst>
                <a:ext uri="{FF2B5EF4-FFF2-40B4-BE49-F238E27FC236}">
                  <a16:creationId xmlns:a16="http://schemas.microsoft.com/office/drawing/2014/main" id="{56230294-D932-4FF7-AD14-3441CACF2E7C}"/>
                </a:ext>
              </a:extLst>
            </p:cNvPr>
            <p:cNvCxnSpPr>
              <a:cxnSpLocks/>
            </p:cNvCxnSpPr>
            <p:nvPr/>
          </p:nvCxnSpPr>
          <p:spPr>
            <a:xfrm>
              <a:off x="4556601" y="1278855"/>
              <a:ext cx="0" cy="3388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11">
              <a:extLst>
                <a:ext uri="{FF2B5EF4-FFF2-40B4-BE49-F238E27FC236}">
                  <a16:creationId xmlns:a16="http://schemas.microsoft.com/office/drawing/2014/main" id="{09BEF1BB-4363-472E-94B6-82191791BEC9}"/>
                </a:ext>
              </a:extLst>
            </p:cNvPr>
            <p:cNvCxnSpPr/>
            <p:nvPr/>
          </p:nvCxnSpPr>
          <p:spPr>
            <a:xfrm>
              <a:off x="2126331" y="1617692"/>
              <a:ext cx="48605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>
              <a:extLst>
                <a:ext uri="{FF2B5EF4-FFF2-40B4-BE49-F238E27FC236}">
                  <a16:creationId xmlns:a16="http://schemas.microsoft.com/office/drawing/2014/main" id="{1C7B64BE-83B7-4429-93D0-C75E4B44494C}"/>
                </a:ext>
              </a:extLst>
            </p:cNvPr>
            <p:cNvCxnSpPr>
              <a:endCxn id="25" idx="0"/>
            </p:cNvCxnSpPr>
            <p:nvPr/>
          </p:nvCxnSpPr>
          <p:spPr>
            <a:xfrm>
              <a:off x="2126331" y="1617692"/>
              <a:ext cx="0" cy="2146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2 31">
              <a:extLst>
                <a:ext uri="{FF2B5EF4-FFF2-40B4-BE49-F238E27FC236}">
                  <a16:creationId xmlns:a16="http://schemas.microsoft.com/office/drawing/2014/main" id="{AC831BCA-5C84-4B1B-A7E4-FBFBE0F1895F}"/>
                </a:ext>
              </a:extLst>
            </p:cNvPr>
            <p:cNvCxnSpPr>
              <a:endCxn id="26" idx="0"/>
            </p:cNvCxnSpPr>
            <p:nvPr/>
          </p:nvCxnSpPr>
          <p:spPr>
            <a:xfrm>
              <a:off x="6986871" y="1617692"/>
              <a:ext cx="0" cy="2146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reccia in giù 33">
              <a:extLst>
                <a:ext uri="{FF2B5EF4-FFF2-40B4-BE49-F238E27FC236}">
                  <a16:creationId xmlns:a16="http://schemas.microsoft.com/office/drawing/2014/main" id="{85D71D44-C2BC-4358-98D8-1D933A304256}"/>
                </a:ext>
              </a:extLst>
            </p:cNvPr>
            <p:cNvSpPr/>
            <p:nvPr/>
          </p:nvSpPr>
          <p:spPr>
            <a:xfrm>
              <a:off x="6716841" y="2585970"/>
              <a:ext cx="540060" cy="288032"/>
            </a:xfrm>
            <a:prstGeom prst="downArrow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arrotondato 14">
              <a:extLst>
                <a:ext uri="{FF2B5EF4-FFF2-40B4-BE49-F238E27FC236}">
                  <a16:creationId xmlns:a16="http://schemas.microsoft.com/office/drawing/2014/main" id="{EDDD0EB3-D0EB-4607-9272-CA3458FE7976}"/>
                </a:ext>
              </a:extLst>
            </p:cNvPr>
            <p:cNvSpPr/>
            <p:nvPr/>
          </p:nvSpPr>
          <p:spPr>
            <a:xfrm>
              <a:off x="494381" y="3140969"/>
              <a:ext cx="3466332" cy="115212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Sussidiarietà integrativa</a:t>
              </a:r>
            </a:p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percorsi di studio di I.P. e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integrati con l’utilizzo di quote di flessibilità</a:t>
              </a:r>
            </a:p>
          </p:txBody>
        </p:sp>
        <p:sp>
          <p:nvSpPr>
            <p:cNvPr id="36" name="Rettangolo arrotondato 14">
              <a:extLst>
                <a:ext uri="{FF2B5EF4-FFF2-40B4-BE49-F238E27FC236}">
                  <a16:creationId xmlns:a16="http://schemas.microsoft.com/office/drawing/2014/main" id="{9230864B-5AB1-43C2-8926-A80C8E120FD4}"/>
                </a:ext>
              </a:extLst>
            </p:cNvPr>
            <p:cNvSpPr/>
            <p:nvPr/>
          </p:nvSpPr>
          <p:spPr>
            <a:xfrm>
              <a:off x="494381" y="4448221"/>
              <a:ext cx="3466332" cy="115212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Sussidiarietà complementare</a:t>
              </a:r>
            </a:p>
            <a:p>
              <a:pPr marL="285750" lvl="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percorsi di studio di I.P. e </a:t>
              </a:r>
              <a:r>
                <a:rPr lang="it-IT" altLang="it-IT" sz="16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distinti ma erogati dalla stessa istituzione di I.P.</a:t>
              </a:r>
            </a:p>
          </p:txBody>
        </p:sp>
        <p:sp>
          <p:nvSpPr>
            <p:cNvPr id="38" name="Rettangolo arrotondato 14">
              <a:extLst>
                <a:ext uri="{FF2B5EF4-FFF2-40B4-BE49-F238E27FC236}">
                  <a16:creationId xmlns:a16="http://schemas.microsoft.com/office/drawing/2014/main" id="{F988BF48-B2A7-4D59-96CE-9DA58FDADEC5}"/>
                </a:ext>
              </a:extLst>
            </p:cNvPr>
            <p:cNvSpPr/>
            <p:nvPr/>
          </p:nvSpPr>
          <p:spPr>
            <a:xfrm>
              <a:off x="5112841" y="3140968"/>
              <a:ext cx="3466332" cy="130724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Viene superata la struttura della sussidiarietà dei precedenti accordi e si abbandona lo schema duale di sussidiarietà «integrativa» e «complementare»</a:t>
              </a:r>
            </a:p>
          </p:txBody>
        </p:sp>
        <p:sp>
          <p:nvSpPr>
            <p:cNvPr id="39" name="Rettangolo arrotondato 14">
              <a:extLst>
                <a:ext uri="{FF2B5EF4-FFF2-40B4-BE49-F238E27FC236}">
                  <a16:creationId xmlns:a16="http://schemas.microsoft.com/office/drawing/2014/main" id="{166D9106-4ABF-4A5E-8B42-72F8BDB55DF4}"/>
                </a:ext>
              </a:extLst>
            </p:cNvPr>
            <p:cNvSpPr/>
            <p:nvPr/>
          </p:nvSpPr>
          <p:spPr>
            <a:xfrm>
              <a:off x="5112841" y="4658682"/>
              <a:ext cx="3466332" cy="101922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Viene introdotta una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sussidiarietà nuova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che integra non i percorsi di studio, ma i due sistemi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7028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17297" y="304056"/>
            <a:ext cx="2376264" cy="1828800"/>
          </a:xfrm>
        </p:spPr>
        <p:txBody>
          <a:bodyPr/>
          <a:lstStyle/>
          <a:p>
            <a:pPr algn="l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Percorsi 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in via sussidia-ria</a:t>
            </a:r>
          </a:p>
        </p:txBody>
      </p:sp>
      <p:sp>
        <p:nvSpPr>
          <p:cNvPr id="50" name="Sottotitolo 5">
            <a:extLst>
              <a:ext uri="{FF2B5EF4-FFF2-40B4-BE49-F238E27FC236}">
                <a16:creationId xmlns:a16="http://schemas.microsoft.com/office/drawing/2014/main" id="{BE1F1D32-EE2C-45C7-9B7B-773919FD4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7297" y="2968352"/>
            <a:ext cx="2590006" cy="1828800"/>
          </a:xfrm>
        </p:spPr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Art. 5 e art. 6, D.I. 17 maggio 2018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5" name="Gruppo 64">
            <a:extLst>
              <a:ext uri="{FF2B5EF4-FFF2-40B4-BE49-F238E27FC236}">
                <a16:creationId xmlns:a16="http://schemas.microsoft.com/office/drawing/2014/main" id="{3D0204D6-B556-4D33-85EA-563384E4016E}"/>
              </a:ext>
            </a:extLst>
          </p:cNvPr>
          <p:cNvGrpSpPr/>
          <p:nvPr/>
        </p:nvGrpSpPr>
        <p:grpSpPr>
          <a:xfrm>
            <a:off x="360130" y="355036"/>
            <a:ext cx="8297630" cy="6242316"/>
            <a:chOff x="360130" y="355036"/>
            <a:chExt cx="8297630" cy="6242316"/>
          </a:xfrm>
        </p:grpSpPr>
        <p:sp>
          <p:nvSpPr>
            <p:cNvPr id="41" name="Rettangolo arrotondato 24">
              <a:extLst>
                <a:ext uri="{FF2B5EF4-FFF2-40B4-BE49-F238E27FC236}">
                  <a16:creationId xmlns:a16="http://schemas.microsoft.com/office/drawing/2014/main" id="{D6FBFA8C-2573-4774-AE84-002001FDA8F3}"/>
                </a:ext>
              </a:extLst>
            </p:cNvPr>
            <p:cNvSpPr/>
            <p:nvPr/>
          </p:nvSpPr>
          <p:spPr>
            <a:xfrm>
              <a:off x="2438378" y="355036"/>
              <a:ext cx="4255758" cy="81539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ISTITUZIONI SCOLASTICHE CHE OFFRONO PERCORSI DI I.P</a:t>
              </a: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45" name="Rettangolo arrotondato 32">
              <a:extLst>
                <a:ext uri="{FF2B5EF4-FFF2-40B4-BE49-F238E27FC236}">
                  <a16:creationId xmlns:a16="http://schemas.microsoft.com/office/drawing/2014/main" id="{6EB1BEC2-EF67-41CD-B88E-4F31A4D5E693}"/>
                </a:ext>
              </a:extLst>
            </p:cNvPr>
            <p:cNvSpPr/>
            <p:nvPr/>
          </p:nvSpPr>
          <p:spPr>
            <a:xfrm>
              <a:off x="2438378" y="1454939"/>
              <a:ext cx="4255758" cy="748679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offrono 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percorsi di </a:t>
              </a:r>
              <a:r>
                <a:rPr lang="it-IT" altLang="it-IT" sz="1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 via sussidiaria</a:t>
              </a:r>
            </a:p>
          </p:txBody>
        </p:sp>
        <p:sp>
          <p:nvSpPr>
            <p:cNvPr id="46" name="Rettangolo arrotondato 24">
              <a:extLst>
                <a:ext uri="{FF2B5EF4-FFF2-40B4-BE49-F238E27FC236}">
                  <a16:creationId xmlns:a16="http://schemas.microsoft.com/office/drawing/2014/main" id="{B46A13C6-5EDE-4599-9A70-772EE321CAFF}"/>
                </a:ext>
              </a:extLst>
            </p:cNvPr>
            <p:cNvSpPr/>
            <p:nvPr/>
          </p:nvSpPr>
          <p:spPr>
            <a:xfrm>
              <a:off x="691074" y="2729549"/>
              <a:ext cx="3454487" cy="403735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previo accreditamento regionale</a:t>
              </a:r>
            </a:p>
          </p:txBody>
        </p:sp>
        <p:sp>
          <p:nvSpPr>
            <p:cNvPr id="48" name="Rettangolo arrotondato 14">
              <a:extLst>
                <a:ext uri="{FF2B5EF4-FFF2-40B4-BE49-F238E27FC236}">
                  <a16:creationId xmlns:a16="http://schemas.microsoft.com/office/drawing/2014/main" id="{E10A5290-1712-4B81-B409-38CA168DE718}"/>
                </a:ext>
              </a:extLst>
            </p:cNvPr>
            <p:cNvSpPr/>
            <p:nvPr/>
          </p:nvSpPr>
          <p:spPr>
            <a:xfrm>
              <a:off x="4950401" y="2372072"/>
              <a:ext cx="3691760" cy="66210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nel rispetto dei sistemi di accreditamento delle istituzioni formative per l’erogazione dei percorsi di </a:t>
              </a:r>
              <a:r>
                <a:rPr lang="it-IT" altLang="it-IT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previsti da ciascuna regione</a:t>
              </a:r>
            </a:p>
          </p:txBody>
        </p:sp>
        <p:sp>
          <p:nvSpPr>
            <p:cNvPr id="15" name="Rettangolo arrotondato 24">
              <a:extLst>
                <a:ext uri="{FF2B5EF4-FFF2-40B4-BE49-F238E27FC236}">
                  <a16:creationId xmlns:a16="http://schemas.microsoft.com/office/drawing/2014/main" id="{96F81EFA-F4BF-489C-971B-56B0E3A34E7F}"/>
                </a:ext>
              </a:extLst>
            </p:cNvPr>
            <p:cNvSpPr/>
            <p:nvPr/>
          </p:nvSpPr>
          <p:spPr>
            <a:xfrm>
              <a:off x="653278" y="3333033"/>
              <a:ext cx="3486618" cy="68793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sulla base degli standard formativi previsti da ciascuna regione</a:t>
              </a:r>
            </a:p>
          </p:txBody>
        </p:sp>
        <p:sp>
          <p:nvSpPr>
            <p:cNvPr id="16" name="Rettangolo arrotondato 24">
              <a:extLst>
                <a:ext uri="{FF2B5EF4-FFF2-40B4-BE49-F238E27FC236}">
                  <a16:creationId xmlns:a16="http://schemas.microsoft.com/office/drawing/2014/main" id="{8ECB6C62-C365-4E1F-BEB8-F757649BE34A}"/>
                </a:ext>
              </a:extLst>
            </p:cNvPr>
            <p:cNvSpPr/>
            <p:nvPr/>
          </p:nvSpPr>
          <p:spPr>
            <a:xfrm>
              <a:off x="653278" y="4220713"/>
              <a:ext cx="3486618" cy="126482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 la costituzioni di classi di studentesse e studenti che scelgono, all’atto dell’iscrizione, di seguire i percorsi di </a:t>
              </a:r>
              <a:r>
                <a:rPr lang="it-IT" altLang="it-IT" sz="14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IeFP</a:t>
              </a: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(scelte reversibili)</a:t>
              </a:r>
            </a:p>
          </p:txBody>
        </p:sp>
        <p:sp>
          <p:nvSpPr>
            <p:cNvPr id="22" name="Rettangolo arrotondato 14">
              <a:extLst>
                <a:ext uri="{FF2B5EF4-FFF2-40B4-BE49-F238E27FC236}">
                  <a16:creationId xmlns:a16="http://schemas.microsoft.com/office/drawing/2014/main" id="{5AE4897C-7D60-4A3F-B1F9-56A07CCD0369}"/>
                </a:ext>
              </a:extLst>
            </p:cNvPr>
            <p:cNvSpPr/>
            <p:nvPr/>
          </p:nvSpPr>
          <p:spPr>
            <a:xfrm>
              <a:off x="4966000" y="3170634"/>
              <a:ext cx="3691760" cy="84466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 richiesta la certificazione del sistema di gestione della qualità, per le istituzioni scolastiche statali di I.P. tale requisito si intende assolto con il RAV</a:t>
              </a:r>
            </a:p>
          </p:txBody>
        </p:sp>
        <p:sp>
          <p:nvSpPr>
            <p:cNvPr id="23" name="Rettangolo arrotondato 14">
              <a:extLst>
                <a:ext uri="{FF2B5EF4-FFF2-40B4-BE49-F238E27FC236}">
                  <a16:creationId xmlns:a16="http://schemas.microsoft.com/office/drawing/2014/main" id="{6161A86D-5C20-435A-8FCD-AF89D6BF086F}"/>
                </a:ext>
              </a:extLst>
            </p:cNvPr>
            <p:cNvSpPr/>
            <p:nvPr/>
          </p:nvSpPr>
          <p:spPr>
            <a:xfrm>
              <a:off x="4966000" y="4230833"/>
              <a:ext cx="3691760" cy="38021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rispetto dei LEP (capo III del </a:t>
              </a:r>
              <a:r>
                <a:rPr lang="it-IT" altLang="it-IT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D.Lgs.</a:t>
              </a:r>
              <a:r>
                <a:rPr lang="it-IT" altLang="it-IT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226/2005)</a:t>
              </a:r>
            </a:p>
          </p:txBody>
        </p:sp>
        <p:sp>
          <p:nvSpPr>
            <p:cNvPr id="24" name="Rettangolo arrotondato 24">
              <a:extLst>
                <a:ext uri="{FF2B5EF4-FFF2-40B4-BE49-F238E27FC236}">
                  <a16:creationId xmlns:a16="http://schemas.microsoft.com/office/drawing/2014/main" id="{6184F537-D853-477D-93BD-E11EFAA308CE}"/>
                </a:ext>
              </a:extLst>
            </p:cNvPr>
            <p:cNvSpPr/>
            <p:nvPr/>
          </p:nvSpPr>
          <p:spPr>
            <a:xfrm>
              <a:off x="695069" y="5658300"/>
              <a:ext cx="3486618" cy="84466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riferimento al repertorio nazionale dei titoli di istruzione e formazione e delle qualificazioni professionali</a:t>
              </a:r>
            </a:p>
          </p:txBody>
        </p:sp>
        <p:sp>
          <p:nvSpPr>
            <p:cNvPr id="25" name="Rettangolo arrotondato 24">
              <a:extLst>
                <a:ext uri="{FF2B5EF4-FFF2-40B4-BE49-F238E27FC236}">
                  <a16:creationId xmlns:a16="http://schemas.microsoft.com/office/drawing/2014/main" id="{BED01D7C-8D31-46DD-AB32-3063778DDDC3}"/>
                </a:ext>
              </a:extLst>
            </p:cNvPr>
            <p:cNvSpPr/>
            <p:nvPr/>
          </p:nvSpPr>
          <p:spPr>
            <a:xfrm>
              <a:off x="4966000" y="4980729"/>
              <a:ext cx="3486618" cy="67757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nei limiti delle risorse finanziarie e strumentali disponibili a legislazione vigente</a:t>
              </a:r>
            </a:p>
          </p:txBody>
        </p:sp>
        <p:sp>
          <p:nvSpPr>
            <p:cNvPr id="26" name="Rettangolo arrotondato 24">
              <a:extLst>
                <a:ext uri="{FF2B5EF4-FFF2-40B4-BE49-F238E27FC236}">
                  <a16:creationId xmlns:a16="http://schemas.microsoft.com/office/drawing/2014/main" id="{DA046233-B240-4E7F-AC9E-0CFCA9EE5FEF}"/>
                </a:ext>
              </a:extLst>
            </p:cNvPr>
            <p:cNvSpPr/>
            <p:nvPr/>
          </p:nvSpPr>
          <p:spPr>
            <a:xfrm>
              <a:off x="4966000" y="5752688"/>
              <a:ext cx="3486618" cy="84466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nei limiti delle dotazioni organiche di personale docente e del personale ATA previste per legge</a:t>
              </a:r>
            </a:p>
          </p:txBody>
        </p:sp>
        <p:cxnSp>
          <p:nvCxnSpPr>
            <p:cNvPr id="4" name="Connettore 2 3">
              <a:extLst>
                <a:ext uri="{FF2B5EF4-FFF2-40B4-BE49-F238E27FC236}">
                  <a16:creationId xmlns:a16="http://schemas.microsoft.com/office/drawing/2014/main" id="{3D3F39CA-33D8-449E-B306-5CD3CEAADB8C}"/>
                </a:ext>
              </a:extLst>
            </p:cNvPr>
            <p:cNvCxnSpPr>
              <a:stCxn id="41" idx="2"/>
              <a:endCxn id="45" idx="0"/>
            </p:cNvCxnSpPr>
            <p:nvPr/>
          </p:nvCxnSpPr>
          <p:spPr>
            <a:xfrm>
              <a:off x="4566257" y="1170430"/>
              <a:ext cx="0" cy="2845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9E042AD0-A00B-475E-AB75-45850E58AD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5350" y="1844824"/>
              <a:ext cx="205296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6FABB41A-FB15-4FF0-B3AC-EC403E441D20}"/>
                </a:ext>
              </a:extLst>
            </p:cNvPr>
            <p:cNvCxnSpPr/>
            <p:nvPr/>
          </p:nvCxnSpPr>
          <p:spPr>
            <a:xfrm>
              <a:off x="360314" y="1844824"/>
              <a:ext cx="0" cy="43204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2 16">
              <a:extLst>
                <a:ext uri="{FF2B5EF4-FFF2-40B4-BE49-F238E27FC236}">
                  <a16:creationId xmlns:a16="http://schemas.microsoft.com/office/drawing/2014/main" id="{326395CD-EA98-4FCB-BF9A-EA641CDC514E}"/>
                </a:ext>
              </a:extLst>
            </p:cNvPr>
            <p:cNvCxnSpPr>
              <a:cxnSpLocks/>
            </p:cNvCxnSpPr>
            <p:nvPr/>
          </p:nvCxnSpPr>
          <p:spPr>
            <a:xfrm>
              <a:off x="385413" y="2968352"/>
              <a:ext cx="305661" cy="43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2 41">
              <a:extLst>
                <a:ext uri="{FF2B5EF4-FFF2-40B4-BE49-F238E27FC236}">
                  <a16:creationId xmlns:a16="http://schemas.microsoft.com/office/drawing/2014/main" id="{0EDA138B-96B0-4AE1-BB30-E56212CC7997}"/>
                </a:ext>
              </a:extLst>
            </p:cNvPr>
            <p:cNvCxnSpPr>
              <a:cxnSpLocks/>
            </p:cNvCxnSpPr>
            <p:nvPr/>
          </p:nvCxnSpPr>
          <p:spPr>
            <a:xfrm>
              <a:off x="360130" y="3680600"/>
              <a:ext cx="305661" cy="43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2 42">
              <a:extLst>
                <a:ext uri="{FF2B5EF4-FFF2-40B4-BE49-F238E27FC236}">
                  <a16:creationId xmlns:a16="http://schemas.microsoft.com/office/drawing/2014/main" id="{6D7365B9-A7D9-46BD-87FB-F405C963DE45}"/>
                </a:ext>
              </a:extLst>
            </p:cNvPr>
            <p:cNvCxnSpPr>
              <a:cxnSpLocks/>
            </p:cNvCxnSpPr>
            <p:nvPr/>
          </p:nvCxnSpPr>
          <p:spPr>
            <a:xfrm>
              <a:off x="385412" y="6154277"/>
              <a:ext cx="305661" cy="43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2 43">
              <a:extLst>
                <a:ext uri="{FF2B5EF4-FFF2-40B4-BE49-F238E27FC236}">
                  <a16:creationId xmlns:a16="http://schemas.microsoft.com/office/drawing/2014/main" id="{9C3947D4-8644-4793-BA2B-7B2E1D118C0F}"/>
                </a:ext>
              </a:extLst>
            </p:cNvPr>
            <p:cNvCxnSpPr>
              <a:cxnSpLocks/>
            </p:cNvCxnSpPr>
            <p:nvPr/>
          </p:nvCxnSpPr>
          <p:spPr>
            <a:xfrm>
              <a:off x="364671" y="4915987"/>
              <a:ext cx="305661" cy="43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diritto 31">
              <a:extLst>
                <a:ext uri="{FF2B5EF4-FFF2-40B4-BE49-F238E27FC236}">
                  <a16:creationId xmlns:a16="http://schemas.microsoft.com/office/drawing/2014/main" id="{B99BEBC0-D78E-42F6-94ED-F868E0B6CFC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30" y="5589240"/>
              <a:ext cx="4392671" cy="0"/>
            </a:xfrm>
            <a:prstGeom prst="line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diritto 46">
              <a:extLst>
                <a:ext uri="{FF2B5EF4-FFF2-40B4-BE49-F238E27FC236}">
                  <a16:creationId xmlns:a16="http://schemas.microsoft.com/office/drawing/2014/main" id="{B1E5944B-64FE-4065-85B3-6F35BD9531DE}"/>
                </a:ext>
              </a:extLst>
            </p:cNvPr>
            <p:cNvCxnSpPr>
              <a:stCxn id="46" idx="3"/>
            </p:cNvCxnSpPr>
            <p:nvPr/>
          </p:nvCxnSpPr>
          <p:spPr>
            <a:xfrm flipV="1">
              <a:off x="4145561" y="2931416"/>
              <a:ext cx="42069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ttore diritto 51">
              <a:extLst>
                <a:ext uri="{FF2B5EF4-FFF2-40B4-BE49-F238E27FC236}">
                  <a16:creationId xmlns:a16="http://schemas.microsoft.com/office/drawing/2014/main" id="{5D94A1CF-9043-44C0-A7AC-844235A4DD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78458" y="2660490"/>
              <a:ext cx="1" cy="10165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2 54">
              <a:extLst>
                <a:ext uri="{FF2B5EF4-FFF2-40B4-BE49-F238E27FC236}">
                  <a16:creationId xmlns:a16="http://schemas.microsoft.com/office/drawing/2014/main" id="{94B7F963-6227-461B-8BE5-16E0B57FE0BD}"/>
                </a:ext>
              </a:extLst>
            </p:cNvPr>
            <p:cNvCxnSpPr>
              <a:cxnSpLocks/>
            </p:cNvCxnSpPr>
            <p:nvPr/>
          </p:nvCxnSpPr>
          <p:spPr>
            <a:xfrm>
              <a:off x="4566257" y="2672632"/>
              <a:ext cx="38414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2 56">
              <a:extLst>
                <a:ext uri="{FF2B5EF4-FFF2-40B4-BE49-F238E27FC236}">
                  <a16:creationId xmlns:a16="http://schemas.microsoft.com/office/drawing/2014/main" id="{FAB4DD17-ADEF-4CA8-9E0B-7342B4F176C6}"/>
                </a:ext>
              </a:extLst>
            </p:cNvPr>
            <p:cNvCxnSpPr/>
            <p:nvPr/>
          </p:nvCxnSpPr>
          <p:spPr>
            <a:xfrm>
              <a:off x="4566257" y="3684942"/>
              <a:ext cx="39974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E8C2C7F3-DA7B-4A10-9946-51FCE6A16EF0}"/>
                </a:ext>
              </a:extLst>
            </p:cNvPr>
            <p:cNvCxnSpPr>
              <a:cxnSpLocks/>
              <a:stCxn id="15" idx="3"/>
            </p:cNvCxnSpPr>
            <p:nvPr/>
          </p:nvCxnSpPr>
          <p:spPr>
            <a:xfrm>
              <a:off x="4139896" y="3676999"/>
              <a:ext cx="171762" cy="36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diritto 61">
              <a:extLst>
                <a:ext uri="{FF2B5EF4-FFF2-40B4-BE49-F238E27FC236}">
                  <a16:creationId xmlns:a16="http://schemas.microsoft.com/office/drawing/2014/main" id="{278B2832-473B-452B-8205-F0339748E5B4}"/>
                </a:ext>
              </a:extLst>
            </p:cNvPr>
            <p:cNvCxnSpPr/>
            <p:nvPr/>
          </p:nvCxnSpPr>
          <p:spPr>
            <a:xfrm>
              <a:off x="4311658" y="3676998"/>
              <a:ext cx="0" cy="7439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2 63">
              <a:extLst>
                <a:ext uri="{FF2B5EF4-FFF2-40B4-BE49-F238E27FC236}">
                  <a16:creationId xmlns:a16="http://schemas.microsoft.com/office/drawing/2014/main" id="{FABCE16E-5B49-4569-BD04-EFAB25EF85AE}"/>
                </a:ext>
              </a:extLst>
            </p:cNvPr>
            <p:cNvCxnSpPr>
              <a:endCxn id="23" idx="1"/>
            </p:cNvCxnSpPr>
            <p:nvPr/>
          </p:nvCxnSpPr>
          <p:spPr>
            <a:xfrm>
              <a:off x="4311658" y="4420938"/>
              <a:ext cx="65434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Sottotitolo 5">
            <a:extLst>
              <a:ext uri="{FF2B5EF4-FFF2-40B4-BE49-F238E27FC236}">
                <a16:creationId xmlns:a16="http://schemas.microsoft.com/office/drawing/2014/main" id="{702A4A7D-F254-42B1-84F6-BA406E07D008}"/>
              </a:ext>
            </a:extLst>
          </p:cNvPr>
          <p:cNvSpPr txBox="1">
            <a:spLocks/>
          </p:cNvSpPr>
          <p:nvPr/>
        </p:nvSpPr>
        <p:spPr>
          <a:xfrm>
            <a:off x="9110426" y="5013176"/>
            <a:ext cx="2590006" cy="1828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Nota 3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– Repertorio nazionale dei titoli di istruzione e formazione e delle qualificazioni professionali</a:t>
            </a:r>
          </a:p>
        </p:txBody>
      </p:sp>
    </p:spTree>
    <p:extLst>
      <p:ext uri="{BB962C8B-B14F-4D97-AF65-F5344CB8AC3E}">
        <p14:creationId xmlns:p14="http://schemas.microsoft.com/office/powerpoint/2010/main" val="507671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gl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Grigli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4999</TotalTime>
  <Words>6216</Words>
  <Application>Microsoft Office PowerPoint</Application>
  <PresentationFormat>Personalizzato</PresentationFormat>
  <Paragraphs>620</Paragraphs>
  <Slides>49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5" baseType="lpstr">
      <vt:lpstr>Arial</vt:lpstr>
      <vt:lpstr>Calibri</vt:lpstr>
      <vt:lpstr>Franklin Gothic Medium</vt:lpstr>
      <vt:lpstr>Wingdings</vt:lpstr>
      <vt:lpstr>Wingdings 2</vt:lpstr>
      <vt:lpstr>Griglia</vt:lpstr>
      <vt:lpstr>Raccordo tra i.p. e iefp</vt:lpstr>
      <vt:lpstr>Sistemi di istruzione professio-nalizzante</vt:lpstr>
      <vt:lpstr>Raccordi tra i sistemi formativi</vt:lpstr>
      <vt:lpstr>Raccordi tra i sistemi formativi</vt:lpstr>
      <vt:lpstr>Raccordi tra i sistemi formativi</vt:lpstr>
      <vt:lpstr>Raccordi tra i sistemi formativi</vt:lpstr>
      <vt:lpstr>Percorsi IeFP in via sussidia-ria</vt:lpstr>
      <vt:lpstr>Percorsi IeFP in via sussidia-ria</vt:lpstr>
      <vt:lpstr>Percorsi IeFP in via sussidia-ria</vt:lpstr>
      <vt:lpstr>Accordi regionali</vt:lpstr>
      <vt:lpstr>Program-mazione dell’offer-ta sussidiaria di IeFP</vt:lpstr>
      <vt:lpstr>Program-mazione dell’offer-ta sussidiaria di IeFP</vt:lpstr>
      <vt:lpstr>DOTAZIONI ORGANICHE</vt:lpstr>
      <vt:lpstr>DOTAZIONI ORGANICHE</vt:lpstr>
      <vt:lpstr>Misure regionali di accompa-gnamento</vt:lpstr>
      <vt:lpstr>Passaggi tra i sistemi formativi</vt:lpstr>
      <vt:lpstr>Passaggi tra i sistemi formativi</vt:lpstr>
      <vt:lpstr>Passaggi tra i sistemi formativi</vt:lpstr>
      <vt:lpstr>Passaggi tra i sistemi formativi</vt:lpstr>
      <vt:lpstr>Passaggi tra i sistemi formativi</vt:lpstr>
      <vt:lpstr>Passaggi tra i sistemi formativi</vt:lpstr>
      <vt:lpstr>Passaggi tra i sistemi formativi</vt:lpstr>
      <vt:lpstr>Passaggi tra i sistemi formativi</vt:lpstr>
      <vt:lpstr>Passaggi tra i sistemi formativi</vt:lpstr>
      <vt:lpstr>Passaggi tra i sistemi formativi</vt:lpstr>
      <vt:lpstr>Passaggi tra i sistemi formativi</vt:lpstr>
      <vt:lpstr>Rete nazionale scuole professio-nali</vt:lpstr>
      <vt:lpstr> accordo regione-usr lombardia</vt:lpstr>
      <vt:lpstr> accordo regione-usr lombardia</vt:lpstr>
      <vt:lpstr> accordo regione-usr lombardia</vt:lpstr>
      <vt:lpstr> accordo regione-usr lombardia</vt:lpstr>
      <vt:lpstr> accordo regione-usr lombardia</vt:lpstr>
      <vt:lpstr> accordo regione-usr lombardia</vt:lpstr>
      <vt:lpstr> accordo regione-usr lombardia</vt:lpstr>
      <vt:lpstr> accordo regione-usr lombardia</vt:lpstr>
      <vt:lpstr> accordo regione-usr lombardia</vt:lpstr>
      <vt:lpstr> accordo regione-usr lombardia</vt:lpstr>
      <vt:lpstr> accordo regione-usr lombardia</vt:lpstr>
      <vt:lpstr> accordo regione-usr lombardia</vt:lpstr>
      <vt:lpstr> accordo regione-usr lombardia</vt:lpstr>
      <vt:lpstr> accordo regione-usr lombardia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kkk</dc:title>
  <dc:creator>Gabriele</dc:creator>
  <cp:lastModifiedBy>hp</cp:lastModifiedBy>
  <cp:revision>284</cp:revision>
  <dcterms:created xsi:type="dcterms:W3CDTF">2018-05-02T14:58:22Z</dcterms:created>
  <dcterms:modified xsi:type="dcterms:W3CDTF">2019-03-20T15:50:35Z</dcterms:modified>
</cp:coreProperties>
</file>